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67" r:id="rId3"/>
    <p:sldId id="381" r:id="rId4"/>
    <p:sldId id="382" r:id="rId5"/>
    <p:sldId id="384" r:id="rId6"/>
    <p:sldId id="387" r:id="rId7"/>
    <p:sldId id="386" r:id="rId8"/>
    <p:sldId id="385" r:id="rId9"/>
    <p:sldId id="400" r:id="rId10"/>
    <p:sldId id="388" r:id="rId11"/>
    <p:sldId id="389" r:id="rId12"/>
    <p:sldId id="392" r:id="rId13"/>
    <p:sldId id="393" r:id="rId14"/>
    <p:sldId id="394" r:id="rId15"/>
    <p:sldId id="420" r:id="rId16"/>
    <p:sldId id="395" r:id="rId17"/>
    <p:sldId id="398" r:id="rId18"/>
    <p:sldId id="421" r:id="rId19"/>
    <p:sldId id="422" r:id="rId20"/>
    <p:sldId id="423" r:id="rId21"/>
    <p:sldId id="396" r:id="rId22"/>
    <p:sldId id="397" r:id="rId23"/>
    <p:sldId id="399" r:id="rId24"/>
    <p:sldId id="390" r:id="rId25"/>
    <p:sldId id="391" r:id="rId26"/>
    <p:sldId id="401" r:id="rId27"/>
    <p:sldId id="403" r:id="rId28"/>
    <p:sldId id="468" r:id="rId29"/>
    <p:sldId id="405" r:id="rId30"/>
    <p:sldId id="449" r:id="rId31"/>
    <p:sldId id="407" r:id="rId32"/>
    <p:sldId id="408" r:id="rId33"/>
    <p:sldId id="409" r:id="rId34"/>
    <p:sldId id="410" r:id="rId35"/>
    <p:sldId id="450" r:id="rId36"/>
    <p:sldId id="431" r:id="rId37"/>
    <p:sldId id="456" r:id="rId38"/>
    <p:sldId id="457" r:id="rId39"/>
    <p:sldId id="411" r:id="rId40"/>
    <p:sldId id="425" r:id="rId41"/>
    <p:sldId id="428" r:id="rId42"/>
    <p:sldId id="426" r:id="rId43"/>
    <p:sldId id="427" r:id="rId44"/>
    <p:sldId id="458" r:id="rId45"/>
    <p:sldId id="453" r:id="rId46"/>
    <p:sldId id="432" r:id="rId47"/>
    <p:sldId id="437" r:id="rId48"/>
    <p:sldId id="438" r:id="rId49"/>
    <p:sldId id="462" r:id="rId50"/>
    <p:sldId id="460" r:id="rId51"/>
    <p:sldId id="463" r:id="rId52"/>
    <p:sldId id="464" r:id="rId53"/>
    <p:sldId id="439" r:id="rId54"/>
    <p:sldId id="440" r:id="rId55"/>
    <p:sldId id="465" r:id="rId56"/>
    <p:sldId id="466" r:id="rId57"/>
    <p:sldId id="448" r:id="rId58"/>
    <p:sldId id="469" r:id="rId59"/>
    <p:sldId id="412" r:id="rId60"/>
    <p:sldId id="442" r:id="rId61"/>
    <p:sldId id="474" r:id="rId62"/>
    <p:sldId id="415" r:id="rId63"/>
    <p:sldId id="413" r:id="rId64"/>
    <p:sldId id="416" r:id="rId65"/>
    <p:sldId id="414" r:id="rId66"/>
    <p:sldId id="417" r:id="rId67"/>
    <p:sldId id="418" r:id="rId68"/>
    <p:sldId id="419" r:id="rId69"/>
    <p:sldId id="443" r:id="rId70"/>
    <p:sldId id="444" r:id="rId71"/>
    <p:sldId id="445" r:id="rId72"/>
    <p:sldId id="471" r:id="rId73"/>
    <p:sldId id="473" r:id="rId74"/>
    <p:sldId id="475" r:id="rId75"/>
    <p:sldId id="476" r:id="rId76"/>
    <p:sldId id="477" r:id="rId77"/>
    <p:sldId id="479" r:id="rId78"/>
    <p:sldId id="480" r:id="rId79"/>
    <p:sldId id="481" r:id="rId80"/>
    <p:sldId id="482" r:id="rId81"/>
    <p:sldId id="483" r:id="rId8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2116"/>
    <a:srgbClr val="F4750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4" autoAdjust="0"/>
    <p:restoredTop sz="96391" autoAdjust="0"/>
  </p:normalViewPr>
  <p:slideViewPr>
    <p:cSldViewPr snapToGrid="0">
      <p:cViewPr varScale="1">
        <p:scale>
          <a:sx n="124" d="100"/>
          <a:sy n="124" d="100"/>
        </p:scale>
        <p:origin x="17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95CD-C7D7-4819-A94C-608DD6B5C2F7}" type="datetimeFigureOut">
              <a:rPr lang="ko-KR" altLang="en-US" smtClean="0"/>
              <a:t>2024. 8. 14.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E19C7-AA4F-4ED8-BE2D-C959940EF1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083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95CD-C7D7-4819-A94C-608DD6B5C2F7}" type="datetimeFigureOut">
              <a:rPr lang="ko-KR" altLang="en-US" smtClean="0"/>
              <a:t>2024. 8. 14.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E19C7-AA4F-4ED8-BE2D-C959940EF1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797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95CD-C7D7-4819-A94C-608DD6B5C2F7}" type="datetimeFigureOut">
              <a:rPr lang="ko-KR" altLang="en-US" smtClean="0"/>
              <a:t>2024. 8. 14.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E19C7-AA4F-4ED8-BE2D-C959940EF1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040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95CD-C7D7-4819-A94C-608DD6B5C2F7}" type="datetimeFigureOut">
              <a:rPr lang="ko-KR" altLang="en-US" smtClean="0"/>
              <a:t>2024. 8. 14.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E19C7-AA4F-4ED8-BE2D-C959940EF1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1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95CD-C7D7-4819-A94C-608DD6B5C2F7}" type="datetimeFigureOut">
              <a:rPr lang="ko-KR" altLang="en-US" smtClean="0"/>
              <a:t>2024. 8. 14.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E19C7-AA4F-4ED8-BE2D-C959940EF1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808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95CD-C7D7-4819-A94C-608DD6B5C2F7}" type="datetimeFigureOut">
              <a:rPr lang="ko-KR" altLang="en-US" smtClean="0"/>
              <a:t>2024. 8. 14.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E19C7-AA4F-4ED8-BE2D-C959940EF1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191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95CD-C7D7-4819-A94C-608DD6B5C2F7}" type="datetimeFigureOut">
              <a:rPr lang="ko-KR" altLang="en-US" smtClean="0"/>
              <a:t>2024. 8. 14.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E19C7-AA4F-4ED8-BE2D-C959940EF1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283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95CD-C7D7-4819-A94C-608DD6B5C2F7}" type="datetimeFigureOut">
              <a:rPr lang="ko-KR" altLang="en-US" smtClean="0"/>
              <a:t>2024. 8. 14.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E19C7-AA4F-4ED8-BE2D-C959940EF1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112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95CD-C7D7-4819-A94C-608DD6B5C2F7}" type="datetimeFigureOut">
              <a:rPr lang="ko-KR" altLang="en-US" smtClean="0"/>
              <a:t>2024. 8. 14.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E19C7-AA4F-4ED8-BE2D-C959940EF1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946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95CD-C7D7-4819-A94C-608DD6B5C2F7}" type="datetimeFigureOut">
              <a:rPr lang="ko-KR" altLang="en-US" smtClean="0"/>
              <a:t>2024. 8. 14.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E19C7-AA4F-4ED8-BE2D-C959940EF1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671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95CD-C7D7-4819-A94C-608DD6B5C2F7}" type="datetimeFigureOut">
              <a:rPr lang="ko-KR" altLang="en-US" smtClean="0"/>
              <a:t>2024. 8. 14.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E19C7-AA4F-4ED8-BE2D-C959940EF1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554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F95CD-C7D7-4819-A94C-608DD6B5C2F7}" type="datetimeFigureOut">
              <a:rPr lang="ko-KR" altLang="en-US" smtClean="0"/>
              <a:t>2024. 8. 14.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E19C7-AA4F-4ED8-BE2D-C959940EF1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site/kyunghoonhan/deep-learning-iii?authuser=0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7.png"/><Relationship Id="rId10" Type="http://schemas.openxmlformats.org/officeDocument/2006/relationships/image" Target="../media/image73.png"/><Relationship Id="rId4" Type="http://schemas.openxmlformats.org/officeDocument/2006/relationships/image" Target="../media/image66.png"/><Relationship Id="rId9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31.png"/><Relationship Id="rId7" Type="http://schemas.openxmlformats.org/officeDocument/2006/relationships/image" Target="../media/image126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18.png"/><Relationship Id="rId9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18" Type="http://schemas.openxmlformats.org/officeDocument/2006/relationships/image" Target="../media/image148.png"/><Relationship Id="rId3" Type="http://schemas.openxmlformats.org/officeDocument/2006/relationships/image" Target="../media/image133.png"/><Relationship Id="rId21" Type="http://schemas.openxmlformats.org/officeDocument/2006/relationships/image" Target="../media/image151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17" Type="http://schemas.openxmlformats.org/officeDocument/2006/relationships/image" Target="../media/image147.png"/><Relationship Id="rId2" Type="http://schemas.openxmlformats.org/officeDocument/2006/relationships/image" Target="../media/image132.png"/><Relationship Id="rId16" Type="http://schemas.openxmlformats.org/officeDocument/2006/relationships/image" Target="../media/image146.png"/><Relationship Id="rId20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19" Type="http://schemas.openxmlformats.org/officeDocument/2006/relationships/image" Target="../media/image149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Relationship Id="rId22" Type="http://schemas.openxmlformats.org/officeDocument/2006/relationships/image" Target="../media/image15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26053" y="875730"/>
            <a:ext cx="9839218" cy="1579794"/>
          </a:xfrm>
        </p:spPr>
        <p:txBody>
          <a:bodyPr>
            <a:normAutofit/>
          </a:bodyPr>
          <a:lstStyle/>
          <a:p>
            <a:r>
              <a:rPr lang="en-US" altLang="ko-KR" sz="5400" b="1" dirty="0"/>
              <a:t>Word2vec. RNN. LSTM. GRU.</a:t>
            </a:r>
            <a:endParaRPr lang="ko-KR" altLang="en-US" sz="5400" b="1" dirty="0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A5359F2D-A32C-A9E2-2F8A-B2B31EF30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099" y="5874249"/>
            <a:ext cx="10486491" cy="983751"/>
          </a:xfrm>
        </p:spPr>
        <p:txBody>
          <a:bodyPr>
            <a:normAutofit/>
          </a:bodyPr>
          <a:lstStyle/>
          <a:p>
            <a:pPr algn="l"/>
            <a:r>
              <a:rPr lang="ko-KR" altLang="en-US" sz="1400" i="1" dirty="0">
                <a:solidFill>
                  <a:schemeClr val="accent1"/>
                </a:solidFill>
              </a:rPr>
              <a:t>이 자료는 </a:t>
            </a:r>
            <a:r>
              <a:rPr lang="es-419" altLang="ko-KR" sz="1400" i="1" dirty="0">
                <a:solidFill>
                  <a:schemeClr val="accent1"/>
                </a:solidFill>
                <a:hlinkClick r:id="rId2"/>
              </a:rPr>
              <a:t>https://sites.google.com/site/kyunghoonhan/deep-learning-iii?authuser=0</a:t>
            </a:r>
            <a:r>
              <a:rPr lang="ko-KR" altLang="en-US" sz="1400" i="1" dirty="0">
                <a:solidFill>
                  <a:schemeClr val="accent1"/>
                </a:solidFill>
              </a:rPr>
              <a:t> 에서 내용을 가져온 것임을 명시합니다</a:t>
            </a:r>
            <a:r>
              <a:rPr lang="en-US" altLang="ko-KR" sz="1400" i="1" dirty="0">
                <a:solidFill>
                  <a:schemeClr val="accent1"/>
                </a:solidFill>
              </a:rPr>
              <a:t>.</a:t>
            </a:r>
            <a:r>
              <a:rPr lang="ko-KR" altLang="en-US" sz="1400" i="1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485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CBOW </a:t>
            </a:r>
            <a:r>
              <a:rPr lang="ko-KR" altLang="en-US" dirty="0"/>
              <a:t>모델 </a:t>
            </a:r>
            <a:r>
              <a:rPr lang="en-US" altLang="ko-KR" dirty="0"/>
              <a:t>vs skip-gram </a:t>
            </a:r>
            <a:r>
              <a:rPr lang="ko-KR" altLang="en-US" dirty="0"/>
              <a:t>모델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39410" y="1609373"/>
            <a:ext cx="8709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CBOW </a:t>
            </a:r>
            <a:r>
              <a:rPr lang="ko-KR" altLang="en-US" dirty="0"/>
              <a:t>모델 </a:t>
            </a:r>
            <a:r>
              <a:rPr lang="en-US" altLang="ko-KR" dirty="0"/>
              <a:t>: </a:t>
            </a:r>
            <a:r>
              <a:rPr lang="ko-KR" altLang="en-US" dirty="0" err="1"/>
              <a:t>맥락으로부터</a:t>
            </a:r>
            <a:r>
              <a:rPr lang="ko-KR" altLang="en-US" dirty="0"/>
              <a:t> 중앙의 단어를 추측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Skip-gram </a:t>
            </a:r>
            <a:r>
              <a:rPr lang="ko-KR" altLang="en-US" dirty="0"/>
              <a:t>모델 </a:t>
            </a:r>
            <a:r>
              <a:rPr lang="en-US" altLang="ko-KR" dirty="0"/>
              <a:t>: </a:t>
            </a:r>
            <a:r>
              <a:rPr lang="ko-KR" altLang="en-US" dirty="0"/>
              <a:t>중앙의 단어로부터 맥락을 추측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7595337" y="3926288"/>
            <a:ext cx="26875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000"/>
                </a:solidFill>
              </a:rPr>
              <a:t>?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say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>
                <a:solidFill>
                  <a:srgbClr val="FFC000"/>
                </a:solidFill>
              </a:rPr>
              <a:t>?</a:t>
            </a:r>
            <a:r>
              <a:rPr lang="en-US" altLang="ko-KR" sz="1200" dirty="0"/>
              <a:t> and I say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</a:t>
            </a:r>
            <a:r>
              <a:rPr lang="en-US" altLang="ko-KR" sz="1200" dirty="0">
                <a:solidFill>
                  <a:srgbClr val="FFC000"/>
                </a:solidFill>
              </a:rPr>
              <a:t>?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goodbye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>
                <a:solidFill>
                  <a:srgbClr val="FFC000"/>
                </a:solidFill>
              </a:rPr>
              <a:t>?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/>
              <a:t>I say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</a:t>
            </a:r>
            <a:r>
              <a:rPr lang="en-US" altLang="ko-KR" sz="1200" dirty="0">
                <a:solidFill>
                  <a:srgbClr val="FFC000"/>
                </a:solidFill>
              </a:rPr>
              <a:t>? </a:t>
            </a:r>
            <a:r>
              <a:rPr lang="en-US" altLang="ko-KR" sz="1200" dirty="0">
                <a:solidFill>
                  <a:srgbClr val="FF0000"/>
                </a:solidFill>
              </a:rPr>
              <a:t>and</a:t>
            </a:r>
            <a:r>
              <a:rPr lang="en-US" altLang="ko-KR" sz="1200" dirty="0">
                <a:solidFill>
                  <a:srgbClr val="FFC000"/>
                </a:solidFill>
              </a:rPr>
              <a:t> ? </a:t>
            </a:r>
            <a:r>
              <a:rPr lang="en-US" altLang="ko-KR" sz="1200" dirty="0"/>
              <a:t>say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goodbye </a:t>
            </a:r>
            <a:r>
              <a:rPr lang="en-US" altLang="ko-KR" sz="1200" dirty="0">
                <a:solidFill>
                  <a:srgbClr val="FFC000"/>
                </a:solidFill>
              </a:rPr>
              <a:t>? </a:t>
            </a:r>
            <a:r>
              <a:rPr lang="en-US" altLang="ko-KR" sz="1200" dirty="0">
                <a:solidFill>
                  <a:srgbClr val="FF0000"/>
                </a:solidFill>
              </a:rPr>
              <a:t>I</a:t>
            </a:r>
            <a:r>
              <a:rPr lang="en-US" altLang="ko-KR" sz="1200" dirty="0">
                <a:solidFill>
                  <a:srgbClr val="FFC000"/>
                </a:solidFill>
              </a:rPr>
              <a:t> ?</a:t>
            </a:r>
            <a:r>
              <a:rPr lang="en-US" altLang="ko-KR" sz="1200" dirty="0"/>
              <a:t>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goodbye and </a:t>
            </a:r>
            <a:r>
              <a:rPr lang="en-US" altLang="ko-KR" sz="1200" dirty="0">
                <a:solidFill>
                  <a:srgbClr val="FFC000"/>
                </a:solidFill>
              </a:rPr>
              <a:t>? </a:t>
            </a:r>
            <a:r>
              <a:rPr lang="en-US" altLang="ko-KR" sz="1200" dirty="0">
                <a:solidFill>
                  <a:srgbClr val="FF0000"/>
                </a:solidFill>
              </a:rPr>
              <a:t>say</a:t>
            </a:r>
            <a:r>
              <a:rPr lang="en-US" altLang="ko-KR" sz="1200" dirty="0">
                <a:solidFill>
                  <a:srgbClr val="FFC000"/>
                </a:solidFill>
              </a:rPr>
              <a:t> ?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goodbye and I </a:t>
            </a:r>
            <a:r>
              <a:rPr lang="en-US" altLang="ko-KR" sz="1200" dirty="0">
                <a:solidFill>
                  <a:srgbClr val="FFC000"/>
                </a:solidFill>
              </a:rPr>
              <a:t>? </a:t>
            </a:r>
            <a:r>
              <a:rPr lang="en-US" altLang="ko-KR" sz="1200" dirty="0">
                <a:solidFill>
                  <a:srgbClr val="FF0000"/>
                </a:solidFill>
              </a:rPr>
              <a:t>hello</a:t>
            </a:r>
            <a:r>
              <a:rPr lang="en-US" altLang="ko-KR" sz="1200" dirty="0">
                <a:solidFill>
                  <a:srgbClr val="FFC000"/>
                </a:solidFill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78158" y="3169497"/>
            <a:ext cx="197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윈도우 크기 </a:t>
            </a:r>
            <a:r>
              <a:rPr lang="en-US" altLang="ko-KR" dirty="0"/>
              <a:t>= 1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08936" y="3926288"/>
            <a:ext cx="26875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000"/>
                </a:solidFill>
              </a:rPr>
              <a:t>You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>
                <a:solidFill>
                  <a:srgbClr val="FFC000"/>
                </a:solidFill>
              </a:rPr>
              <a:t>goodbye</a:t>
            </a:r>
            <a:r>
              <a:rPr lang="en-US" altLang="ko-KR" sz="1200" dirty="0"/>
              <a:t> and I say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</a:t>
            </a:r>
            <a:r>
              <a:rPr lang="en-US" altLang="ko-KR" sz="1200" dirty="0">
                <a:solidFill>
                  <a:srgbClr val="FFC000"/>
                </a:solidFill>
              </a:rPr>
              <a:t>say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>
                <a:solidFill>
                  <a:srgbClr val="FFC000"/>
                </a:solidFill>
              </a:rPr>
              <a:t>and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/>
              <a:t>I say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</a:t>
            </a:r>
            <a:r>
              <a:rPr lang="en-US" altLang="ko-KR" sz="1200" dirty="0">
                <a:solidFill>
                  <a:srgbClr val="FFC000"/>
                </a:solidFill>
              </a:rPr>
              <a:t>goodbye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>
                <a:solidFill>
                  <a:srgbClr val="FFC000"/>
                </a:solidFill>
              </a:rPr>
              <a:t> I </a:t>
            </a:r>
            <a:r>
              <a:rPr lang="en-US" altLang="ko-KR" sz="1200" dirty="0"/>
              <a:t>say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goodbye </a:t>
            </a:r>
            <a:r>
              <a:rPr lang="en-US" altLang="ko-KR" sz="1200" dirty="0">
                <a:solidFill>
                  <a:srgbClr val="FFC000"/>
                </a:solidFill>
              </a:rPr>
              <a:t>and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>
                <a:solidFill>
                  <a:srgbClr val="FFC000"/>
                </a:solidFill>
              </a:rPr>
              <a:t> say</a:t>
            </a:r>
            <a:r>
              <a:rPr lang="en-US" altLang="ko-KR" sz="1200" dirty="0"/>
              <a:t>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goodbye and </a:t>
            </a:r>
            <a:r>
              <a:rPr lang="en-US" altLang="ko-KR" sz="1200" dirty="0">
                <a:solidFill>
                  <a:srgbClr val="FFC000"/>
                </a:solidFill>
              </a:rPr>
              <a:t>I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>
                <a:solidFill>
                  <a:srgbClr val="FFC000"/>
                </a:solidFill>
              </a:rPr>
              <a:t> hello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goodbye and I </a:t>
            </a:r>
            <a:r>
              <a:rPr lang="en-US" altLang="ko-KR" sz="1200" dirty="0">
                <a:solidFill>
                  <a:srgbClr val="FFC000"/>
                </a:solidFill>
              </a:rPr>
              <a:t>say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>
                <a:solidFill>
                  <a:srgbClr val="FFC000"/>
                </a:solidFill>
              </a:rPr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996486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skip-gram </a:t>
            </a:r>
            <a:r>
              <a:rPr lang="ko-KR" altLang="en-US" dirty="0"/>
              <a:t>모델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78158" y="3169497"/>
            <a:ext cx="197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윈도우 크기 </a:t>
            </a:r>
            <a:r>
              <a:rPr lang="en-US" altLang="ko-KR" dirty="0"/>
              <a:t>= 1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2205221"/>
            <a:ext cx="82772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90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word2vec</a:t>
            </a:r>
            <a:r>
              <a:rPr lang="ko-KR" altLang="en-US" dirty="0"/>
              <a:t>의 문제점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92876" y="2182415"/>
                <a:ext cx="929778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말뭉치가 </a:t>
                </a:r>
                <a:r>
                  <a:rPr lang="ko-KR" altLang="en-US" dirty="0" err="1"/>
                  <a:t>거대해지면</a:t>
                </a:r>
                <a:r>
                  <a:rPr lang="ko-KR" altLang="en-US" dirty="0"/>
                  <a:t> 막대한 </a:t>
                </a:r>
                <a:r>
                  <a:rPr lang="ko-KR" altLang="en-US" dirty="0" err="1"/>
                  <a:t>계산비용이</a:t>
                </a:r>
                <a:r>
                  <a:rPr lang="ko-KR" altLang="en-US" dirty="0"/>
                  <a:t> 필요해진다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 err="1"/>
                  <a:t>어휘수가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100</a:t>
                </a:r>
                <a:r>
                  <a:rPr lang="ko-KR" altLang="en-US" dirty="0"/>
                  <a:t>만개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은닉층의</a:t>
                </a:r>
                <a:r>
                  <a:rPr lang="ko-KR" altLang="en-US" dirty="0"/>
                  <a:t> 뉴런이 </a:t>
                </a:r>
                <a:r>
                  <a:rPr lang="en-US" altLang="ko-KR" dirty="0"/>
                  <a:t>100</a:t>
                </a:r>
                <a:r>
                  <a:rPr lang="ko-KR" altLang="en-US" dirty="0"/>
                  <a:t>개인 </a:t>
                </a:r>
                <a:r>
                  <a:rPr lang="en-US" altLang="ko-KR" dirty="0"/>
                  <a:t>CBOW </a:t>
                </a:r>
                <a:r>
                  <a:rPr lang="ko-KR" altLang="en-US" dirty="0"/>
                  <a:t>모델을 생각해보자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 err="1"/>
                  <a:t>입력층과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출력층에는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100</a:t>
                </a:r>
                <a:r>
                  <a:rPr lang="ko-KR" altLang="en-US" dirty="0"/>
                  <a:t>만개의 뉴런이 존재한다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pPr marL="342900" indent="-342900">
                  <a:buAutoNum type="arabicPeriod"/>
                </a:pPr>
                <a:r>
                  <a:rPr lang="en-US" altLang="ko-KR" b="0" dirty="0"/>
                  <a:t>1,000,000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b="0" dirty="0"/>
                  <a:t>100 </a:t>
                </a:r>
                <a:r>
                  <a:rPr lang="ko-KR" altLang="en-US" b="0" dirty="0"/>
                  <a:t>행렬</a:t>
                </a:r>
                <a:r>
                  <a:rPr lang="en-US" altLang="ko-KR" b="0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ko-KR" altLang="en-US" dirty="0"/>
                  <a:t>의 </a:t>
                </a:r>
                <a:r>
                  <a:rPr lang="ko-KR" altLang="en-US" dirty="0" err="1"/>
                  <a:t>행렬곱</a:t>
                </a:r>
                <a:r>
                  <a:rPr lang="ko-KR" altLang="en-US" dirty="0"/>
                  <a:t> 계산</a:t>
                </a:r>
                <a:endParaRPr lang="en-US" altLang="ko-KR" dirty="0"/>
              </a:p>
              <a:p>
                <a:pPr marL="342900" indent="-342900">
                  <a:buFontTx/>
                  <a:buAutoNum type="arabicPeriod"/>
                </a:pPr>
                <a:r>
                  <a:rPr lang="en-US" altLang="ko-KR" dirty="0"/>
                  <a:t>100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1,000,000 </a:t>
                </a:r>
                <a:r>
                  <a:rPr lang="ko-KR" altLang="en-US" dirty="0"/>
                  <a:t>행렬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ko-KR" altLang="en-US" dirty="0"/>
                  <a:t>의 </a:t>
                </a:r>
                <a:r>
                  <a:rPr lang="ko-KR" altLang="en-US" dirty="0" err="1"/>
                  <a:t>행렬곱</a:t>
                </a:r>
                <a:r>
                  <a:rPr lang="ko-KR" altLang="en-US" dirty="0"/>
                  <a:t> 계산</a:t>
                </a:r>
                <a:endParaRPr lang="en-US" altLang="ko-KR" dirty="0"/>
              </a:p>
              <a:p>
                <a:pPr marL="342900" indent="-342900">
                  <a:buFontTx/>
                  <a:buAutoNum type="arabicPeriod"/>
                </a:pPr>
                <a:r>
                  <a:rPr lang="en-US" altLang="ko-KR" dirty="0" err="1"/>
                  <a:t>softmax</a:t>
                </a:r>
                <a:r>
                  <a:rPr lang="ko-KR" altLang="en-US" dirty="0"/>
                  <a:t>값의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계산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876" y="2182415"/>
                <a:ext cx="9297786" cy="2031325"/>
              </a:xfrm>
              <a:prstGeom prst="rect">
                <a:avLst/>
              </a:prstGeom>
              <a:blipFill>
                <a:blip r:embed="rId2"/>
                <a:stretch>
                  <a:fillRect l="-721" t="-1502" b="-48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517" y="4324015"/>
            <a:ext cx="1628775" cy="5524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097" y="3076889"/>
            <a:ext cx="5483774" cy="275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10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Embedding </a:t>
            </a:r>
            <a:r>
              <a:rPr lang="ko-KR" altLang="en-US" dirty="0"/>
              <a:t>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41141" y="2124715"/>
                <a:ext cx="87097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입력 데이터가 원 </a:t>
                </a:r>
                <a:r>
                  <a:rPr lang="ko-KR" altLang="en-US" dirty="0" err="1"/>
                  <a:t>핫</a:t>
                </a:r>
                <a:r>
                  <a:rPr lang="ko-KR" altLang="en-US" dirty="0"/>
                  <a:t> 행렬이기 때문에 입력 데이터와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ko-KR" altLang="en-US" dirty="0"/>
                  <a:t>의 </a:t>
                </a:r>
                <a:r>
                  <a:rPr lang="ko-KR" altLang="en-US" dirty="0" err="1"/>
                  <a:t>행렬곱은</a:t>
                </a:r>
                <a:r>
                  <a:rPr lang="ko-KR" altLang="en-US" dirty="0"/>
                  <a:t> 사실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ko-KR" altLang="en-US" dirty="0"/>
                  <a:t>의 행을 </a:t>
                </a:r>
                <a:r>
                  <a:rPr lang="ko-KR" altLang="en-US" dirty="0" err="1"/>
                  <a:t>슬라이싱하는</a:t>
                </a:r>
                <a:r>
                  <a:rPr lang="ko-KR" altLang="en-US" dirty="0"/>
                  <a:t> 것과 같다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141" y="2124715"/>
                <a:ext cx="8709718" cy="646331"/>
              </a:xfrm>
              <a:prstGeom prst="rect">
                <a:avLst/>
              </a:prstGeom>
              <a:blipFill>
                <a:blip r:embed="rId2"/>
                <a:stretch>
                  <a:fillRect l="-630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645" y="3542693"/>
            <a:ext cx="7255799" cy="22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6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Embedding </a:t>
            </a:r>
            <a:r>
              <a:rPr lang="ko-KR" altLang="en-US" dirty="0"/>
              <a:t>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41141" y="2000024"/>
                <a:ext cx="87097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순전파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ko-KR" altLang="en-US" dirty="0" err="1"/>
                  <a:t>배치처리를</a:t>
                </a:r>
                <a:r>
                  <a:rPr lang="ko-KR" altLang="en-US" dirty="0"/>
                  <a:t> 하므로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ko-KR" altLang="en-US" dirty="0"/>
                  <a:t>을 해당 단어의 인덱스로 </a:t>
                </a:r>
                <a:r>
                  <a:rPr lang="ko-KR" altLang="en-US" dirty="0" err="1"/>
                  <a:t>슬라이싱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 err="1"/>
                  <a:t>역전파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미분의 각 행을 해당 단어 인덱스 위치에 더한다</a:t>
                </a:r>
                <a:r>
                  <a:rPr lang="en-US" altLang="ko-KR" dirty="0"/>
                  <a:t>.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141" y="2000024"/>
                <a:ext cx="8709718" cy="923330"/>
              </a:xfrm>
              <a:prstGeom prst="rect">
                <a:avLst/>
              </a:prstGeom>
              <a:blipFill>
                <a:blip r:embed="rId2"/>
                <a:stretch>
                  <a:fillRect l="-630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141" y="3232690"/>
            <a:ext cx="7000270" cy="271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01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Embedding </a:t>
            </a:r>
            <a:r>
              <a:rPr lang="ko-KR" altLang="en-US" dirty="0"/>
              <a:t>층 </a:t>
            </a:r>
            <a:r>
              <a:rPr lang="ko-KR" altLang="en-US" dirty="0" err="1"/>
              <a:t>계산그래프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271" y="1416368"/>
            <a:ext cx="4219575" cy="24193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101" y="2015915"/>
            <a:ext cx="3373816" cy="5637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0604" y="3933485"/>
            <a:ext cx="4979960" cy="232840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987076" y="2925949"/>
            <a:ext cx="3377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와     는 동일한 크기의 </a:t>
            </a:r>
            <a:r>
              <a:rPr lang="ko-KR" altLang="en-US" dirty="0" err="1"/>
              <a:t>행벡터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234" y="2882277"/>
            <a:ext cx="272227" cy="4820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830" y="2964915"/>
            <a:ext cx="187691" cy="2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17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다중분류에서 </a:t>
            </a:r>
            <a:r>
              <a:rPr lang="ko-KR" altLang="en-US" dirty="0" err="1"/>
              <a:t>이진분류로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00566" y="1908584"/>
            <a:ext cx="3487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이진분류</a:t>
            </a:r>
            <a:r>
              <a:rPr lang="ko-KR" altLang="en-US" dirty="0"/>
              <a:t> </a:t>
            </a:r>
            <a:r>
              <a:rPr lang="en-US" altLang="ko-KR" dirty="0"/>
              <a:t>: O X </a:t>
            </a:r>
            <a:r>
              <a:rPr lang="ko-KR" altLang="en-US" dirty="0"/>
              <a:t>문제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확률벡터로</a:t>
            </a:r>
            <a:r>
              <a:rPr lang="ko-KR" altLang="en-US" dirty="0"/>
              <a:t> 만드는 과정은</a:t>
            </a:r>
            <a:endParaRPr lang="en-US" altLang="ko-KR" dirty="0"/>
          </a:p>
          <a:p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대신 </a:t>
            </a:r>
            <a:r>
              <a:rPr lang="en-US" altLang="ko-KR" dirty="0"/>
              <a:t>Sigmoid</a:t>
            </a:r>
            <a:r>
              <a:rPr lang="ko-KR" altLang="en-US" dirty="0"/>
              <a:t>를 쓴다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796" y="1305891"/>
            <a:ext cx="5476529" cy="5403346"/>
          </a:xfrm>
          <a:prstGeom prst="rect">
            <a:avLst/>
          </a:prstGeom>
        </p:spPr>
      </p:pic>
      <p:pic>
        <p:nvPicPr>
          <p:cNvPr id="1026" name="Picture 2" descr="http://solarisailab.com/wp-content/uploads/2017/10/sigmoid_function-1024x47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07564"/>
            <a:ext cx="4034040" cy="185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146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Embedding dot </a:t>
            </a:r>
            <a:r>
              <a:rPr lang="ko-KR" altLang="en-US" dirty="0"/>
              <a:t>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00566" y="1908584"/>
                <a:ext cx="9090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라벨에 해당하는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열을 </a:t>
                </a:r>
                <a:r>
                  <a:rPr lang="ko-KR" altLang="en-US" dirty="0" err="1"/>
                  <a:t>슬라이싱해서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은닉층의</a:t>
                </a:r>
                <a:r>
                  <a:rPr lang="ko-KR" altLang="en-US" dirty="0"/>
                  <a:t> 출력 데이터와 </a:t>
                </a:r>
                <a:r>
                  <a:rPr lang="ko-KR" altLang="en-US" dirty="0" err="1"/>
                  <a:t>내적한다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566" y="1908584"/>
                <a:ext cx="9090343" cy="369332"/>
              </a:xfrm>
              <a:prstGeom prst="rect">
                <a:avLst/>
              </a:prstGeom>
              <a:blipFill>
                <a:blip r:embed="rId2"/>
                <a:stretch>
                  <a:fillRect l="-536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291" y="2751465"/>
            <a:ext cx="5908200" cy="317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91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Embedding dot </a:t>
            </a:r>
            <a:r>
              <a:rPr lang="ko-KR" altLang="en-US" dirty="0"/>
              <a:t>층 </a:t>
            </a:r>
            <a:r>
              <a:rPr lang="ko-KR" altLang="en-US" dirty="0" err="1"/>
              <a:t>계산그래프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41141" y="2000024"/>
                <a:ext cx="870971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순전파 </a:t>
                </a:r>
                <a:r>
                  <a:rPr lang="en-US" altLang="ko-KR" dirty="0"/>
                  <a:t>: </a:t>
                </a:r>
                <a:r>
                  <a:rPr lang="ko-KR" altLang="en-US" dirty="0" err="1"/>
                  <a:t>배치처리를</a:t>
                </a:r>
                <a:r>
                  <a:rPr lang="ko-KR" altLang="en-US" dirty="0"/>
                  <a:t> 하므로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ko-KR" altLang="en-US" dirty="0"/>
                  <a:t>을 </a:t>
                </a:r>
                <a:r>
                  <a:rPr lang="en-US" altLang="ko-KR" dirty="0"/>
                  <a:t>transpose</a:t>
                </a:r>
                <a:r>
                  <a:rPr lang="ko-KR" altLang="en-US" dirty="0"/>
                  <a:t>한 후 해당 단어의 인덱스로 </a:t>
                </a:r>
                <a:r>
                  <a:rPr lang="ko-KR" altLang="en-US" dirty="0" err="1"/>
                  <a:t>슬라이싱하여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ko-KR" altLang="en-US" dirty="0"/>
                  <a:t>라 놓음</a:t>
                </a:r>
                <a:r>
                  <a:rPr lang="en-US" altLang="ko-KR" dirty="0"/>
                  <a:t>. </a:t>
                </a:r>
                <a:r>
                  <a:rPr lang="ko-KR" altLang="en-US" dirty="0" err="1"/>
                  <a:t>은닉층</a:t>
                </a:r>
                <a:r>
                  <a:rPr lang="ko-KR" altLang="en-US" dirty="0"/>
                  <a:t> 행렬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ko-KR" altLang="en-US" dirty="0"/>
                  <a:t>의 각 행과 내적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141" y="2000024"/>
                <a:ext cx="8709718" cy="646331"/>
              </a:xfrm>
              <a:prstGeom prst="rect">
                <a:avLst/>
              </a:prstGeom>
              <a:blipFill>
                <a:blip r:embed="rId2"/>
                <a:stretch>
                  <a:fillRect l="-630" t="-4717" r="-49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560" y="3505533"/>
            <a:ext cx="3171825" cy="18478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637" y="3967942"/>
            <a:ext cx="1228725" cy="1066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714" y="3910792"/>
            <a:ext cx="1447800" cy="11239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6866" y="3929842"/>
            <a:ext cx="1800225" cy="110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069714" y="5353383"/>
                <a:ext cx="2531601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:r>
                  <a:rPr lang="ko-KR" altLang="en-US" dirty="0" err="1"/>
                  <a:t>행벡터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714" y="5353383"/>
                <a:ext cx="2531601" cy="374526"/>
              </a:xfrm>
              <a:prstGeom prst="rect">
                <a:avLst/>
              </a:prstGeom>
              <a:blipFill>
                <a:blip r:embed="rId7"/>
                <a:stretch>
                  <a:fillRect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97223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Embedding dot </a:t>
            </a:r>
            <a:r>
              <a:rPr lang="ko-KR" altLang="en-US" dirty="0"/>
              <a:t>층 </a:t>
            </a:r>
            <a:r>
              <a:rPr lang="ko-KR" altLang="en-US" dirty="0" err="1"/>
              <a:t>계산그래프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41141" y="2000024"/>
            <a:ext cx="8709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역전파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흘러 들어온 미분을 </a:t>
            </a:r>
            <a:r>
              <a:rPr lang="en-US" altLang="ko-KR" dirty="0"/>
              <a:t>transpose</a:t>
            </a:r>
            <a:r>
              <a:rPr lang="ko-KR" altLang="en-US" dirty="0"/>
              <a:t>하여 </a:t>
            </a:r>
            <a:r>
              <a:rPr lang="ko-KR" altLang="en-US" dirty="0" err="1"/>
              <a:t>열벡터로</a:t>
            </a:r>
            <a:r>
              <a:rPr lang="ko-KR" altLang="en-US" dirty="0"/>
              <a:t> 이해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       </a:t>
            </a:r>
            <a:r>
              <a:rPr lang="ko-KR" altLang="en-US" dirty="0" err="1"/>
              <a:t>은닉층</a:t>
            </a:r>
            <a:r>
              <a:rPr lang="ko-KR" altLang="en-US" dirty="0"/>
              <a:t> 행렬과 스칼라 곱</a:t>
            </a:r>
            <a:r>
              <a:rPr lang="en-US" altLang="ko-KR" dirty="0"/>
              <a:t>, </a:t>
            </a:r>
            <a:r>
              <a:rPr lang="ko-KR" altLang="en-US" dirty="0"/>
              <a:t>가중치 행렬과 스칼라 곱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560" y="3505533"/>
            <a:ext cx="3171825" cy="18478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69715" y="5353383"/>
            <a:ext cx="1251326" cy="374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는 </a:t>
            </a:r>
            <a:r>
              <a:rPr lang="ko-KR" altLang="en-US" dirty="0" err="1"/>
              <a:t>열벡터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477" y="3867483"/>
            <a:ext cx="2790825" cy="1123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300" y="5292613"/>
            <a:ext cx="300646" cy="4960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684" y="3826585"/>
            <a:ext cx="2876168" cy="11648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58200" y="5918338"/>
            <a:ext cx="5595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은 </a:t>
            </a:r>
            <a:r>
              <a:rPr lang="en-US" altLang="ko-KR" dirty="0"/>
              <a:t>embedding</a:t>
            </a:r>
            <a:r>
              <a:rPr lang="ko-KR" altLang="en-US" dirty="0"/>
              <a:t>층 </a:t>
            </a:r>
            <a:r>
              <a:rPr lang="ko-KR" altLang="en-US" dirty="0" err="1"/>
              <a:t>역전파를</a:t>
            </a:r>
            <a:r>
              <a:rPr lang="ko-KR" altLang="en-US" dirty="0"/>
              <a:t> 통해            으로 변환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065" y="5788679"/>
            <a:ext cx="476250" cy="628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9634" y="5845829"/>
            <a:ext cx="80962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06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D6B80-CFB9-0B41-1ADC-E1EA2DEB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word2vec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79FA03-35BE-6FF5-9AD4-EAEE4E8FF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814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Sigmoid with Loss </a:t>
            </a:r>
            <a:r>
              <a:rPr lang="ko-KR" altLang="en-US" dirty="0"/>
              <a:t>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60979" y="4184492"/>
                <a:ext cx="589740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0 : No, 1 : Yes</a:t>
                </a:r>
              </a:p>
              <a:p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0,1)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cross entropy 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의 </a:t>
                </a:r>
                <a:r>
                  <a:rPr lang="en-US" altLang="ko-KR" dirty="0"/>
                  <a:t>cross entropy =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 err="1"/>
                  <a:t>손실함수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979" y="4184492"/>
                <a:ext cx="5897404" cy="2031325"/>
              </a:xfrm>
              <a:prstGeom prst="rect">
                <a:avLst/>
              </a:prstGeom>
              <a:blipFill>
                <a:blip r:embed="rId2"/>
                <a:stretch>
                  <a:fillRect l="-827" t="-1497" b="-35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55" y="1517467"/>
            <a:ext cx="5927889" cy="23551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302" y="4184492"/>
            <a:ext cx="30194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02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Negative Sampling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42505" y="1593318"/>
            <a:ext cx="929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다중분류</a:t>
            </a:r>
            <a:r>
              <a:rPr lang="ko-KR" altLang="en-US" dirty="0"/>
              <a:t> 문제를 </a:t>
            </a:r>
            <a:r>
              <a:rPr lang="ko-KR" altLang="en-US" dirty="0" err="1"/>
              <a:t>이진분류로</a:t>
            </a:r>
            <a:r>
              <a:rPr lang="ko-KR" altLang="en-US" dirty="0"/>
              <a:t> 다루려면 정답과 오답 각각에 대해 바르게 </a:t>
            </a:r>
            <a:r>
              <a:rPr lang="ko-KR" altLang="en-US" dirty="0" err="1"/>
              <a:t>이진분류할</a:t>
            </a:r>
            <a:r>
              <a:rPr lang="ko-KR" altLang="en-US" dirty="0"/>
              <a:t> 수 있어야 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02" y="3091025"/>
            <a:ext cx="5311020" cy="26364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305" y="2380964"/>
            <a:ext cx="3810433" cy="431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81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Negative Sampling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42505" y="1593318"/>
            <a:ext cx="9297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모든 오답에 대해 </a:t>
            </a:r>
            <a:r>
              <a:rPr lang="ko-KR" altLang="en-US" dirty="0" err="1"/>
              <a:t>이진분류하려면</a:t>
            </a:r>
            <a:r>
              <a:rPr lang="ko-KR" altLang="en-US" dirty="0"/>
              <a:t> 막대한 </a:t>
            </a:r>
            <a:r>
              <a:rPr lang="ko-KR" altLang="en-US" dirty="0" err="1"/>
              <a:t>계산비용이</a:t>
            </a:r>
            <a:r>
              <a:rPr lang="ko-KR" altLang="en-US" dirty="0"/>
              <a:t> 들어간다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일부 오답을 </a:t>
            </a:r>
            <a:r>
              <a:rPr lang="ko-KR" altLang="en-US" dirty="0" err="1"/>
              <a:t>샘플링하는데</a:t>
            </a:r>
            <a:r>
              <a:rPr lang="ko-KR" altLang="en-US" dirty="0"/>
              <a:t> 자주 등장할수록 샘플링 확률을 높인다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출현 확률이 낮은 단어를 버리지 않기 위해 </a:t>
            </a:r>
            <a:r>
              <a:rPr lang="en-US" altLang="ko-KR" dirty="0"/>
              <a:t>0.75</a:t>
            </a:r>
            <a:r>
              <a:rPr lang="ko-KR" altLang="en-US" dirty="0"/>
              <a:t>승을 해서 보정을 해준다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06" y="3672234"/>
            <a:ext cx="6203026" cy="26461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014" y="2517661"/>
            <a:ext cx="22479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93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CBOW </a:t>
            </a:r>
            <a:r>
              <a:rPr lang="ko-KR" altLang="en-US" dirty="0"/>
              <a:t>모델 </a:t>
            </a:r>
            <a:r>
              <a:rPr lang="ko-KR" altLang="en-US" dirty="0" err="1"/>
              <a:t>완전판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2233785"/>
            <a:ext cx="8915400" cy="31718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6655" y="4779819"/>
            <a:ext cx="155448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(</a:t>
            </a:r>
            <a:r>
              <a:rPr lang="en-US" altLang="ko-KR" sz="900" dirty="0" err="1"/>
              <a:t>batch_size</a:t>
            </a:r>
            <a:r>
              <a:rPr lang="en-US" altLang="ko-KR" sz="900" dirty="0"/>
              <a:t> X </a:t>
            </a:r>
            <a:r>
              <a:rPr lang="en-US" altLang="ko-KR" sz="900" dirty="0" err="1"/>
              <a:t>hidden_size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26249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PTB </a:t>
            </a:r>
            <a:r>
              <a:rPr lang="ko-KR" altLang="en-US" dirty="0"/>
              <a:t>데이터 셋에 적용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41141" y="1506022"/>
            <a:ext cx="3603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Penn Tree Bank(PTB) </a:t>
            </a:r>
            <a:r>
              <a:rPr lang="ko-KR" altLang="en-US" dirty="0" err="1"/>
              <a:t>데이터셋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110" y="2025551"/>
            <a:ext cx="4450610" cy="21018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35536" y="2441636"/>
            <a:ext cx="2218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CBOW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윈도우 크기</a:t>
            </a:r>
            <a:r>
              <a:rPr lang="en-US" altLang="ko-KR" dirty="0"/>
              <a:t>=5,</a:t>
            </a:r>
          </a:p>
          <a:p>
            <a:r>
              <a:rPr lang="ko-KR" altLang="en-US" dirty="0"/>
              <a:t>벡터 크기</a:t>
            </a:r>
            <a:r>
              <a:rPr lang="en-US" altLang="ko-KR" dirty="0"/>
              <a:t>=100,</a:t>
            </a:r>
          </a:p>
          <a:p>
            <a:r>
              <a:rPr lang="en-US" altLang="ko-KR" dirty="0"/>
              <a:t>negative sample=5)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15956" y="4561864"/>
            <a:ext cx="820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 개의 단어 </a:t>
            </a:r>
            <a:r>
              <a:rPr lang="en-US" altLang="ko-KR" dirty="0"/>
              <a:t>you, year, car, </a:t>
            </a:r>
            <a:r>
              <a:rPr lang="en-US" altLang="ko-KR" dirty="0" err="1"/>
              <a:t>toyota</a:t>
            </a:r>
            <a:r>
              <a:rPr lang="ko-KR" altLang="en-US" dirty="0"/>
              <a:t>와 코사인 </a:t>
            </a:r>
            <a:r>
              <a:rPr lang="ko-KR" altLang="en-US" dirty="0" err="1"/>
              <a:t>유사도가</a:t>
            </a:r>
            <a:r>
              <a:rPr lang="ko-KR" altLang="en-US" dirty="0"/>
              <a:t> 가장 큰 단어 </a:t>
            </a:r>
            <a:r>
              <a:rPr lang="en-US" altLang="ko-KR" dirty="0"/>
              <a:t>5</a:t>
            </a:r>
            <a:r>
              <a:rPr lang="ko-KR" altLang="en-US" dirty="0"/>
              <a:t>개 출력</a:t>
            </a:r>
            <a:endParaRPr lang="en-US" altLang="ko-KR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542116" y="2696528"/>
            <a:ext cx="24106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6458991" y="3131035"/>
            <a:ext cx="2493816" cy="1357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110" y="5193636"/>
            <a:ext cx="1952625" cy="9429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963" y="5193635"/>
            <a:ext cx="1762125" cy="9429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9316" y="5165060"/>
            <a:ext cx="2171700" cy="9715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8244" y="5188872"/>
            <a:ext cx="23145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98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man – king + queen = woman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17222" y="2311053"/>
            <a:ext cx="3636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벡터의 덧셈과 뺄셈으로</a:t>
            </a:r>
            <a:endParaRPr lang="en-US" altLang="ko-KR" dirty="0"/>
          </a:p>
          <a:p>
            <a:r>
              <a:rPr lang="ko-KR" altLang="en-US" dirty="0" err="1"/>
              <a:t>유추문제를</a:t>
            </a:r>
            <a:r>
              <a:rPr lang="ko-KR" altLang="en-US" dirty="0"/>
              <a:t> 풀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단어의 의미뿐 아니라</a:t>
            </a:r>
            <a:endParaRPr lang="en-US" altLang="ko-KR" dirty="0"/>
          </a:p>
          <a:p>
            <a:r>
              <a:rPr lang="ko-KR" altLang="en-US" dirty="0"/>
              <a:t>문법적인 패턴도 유추할 수 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48" y="5115271"/>
            <a:ext cx="2190750" cy="9334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525" y="5124796"/>
            <a:ext cx="2095500" cy="92392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2652" y="5098110"/>
            <a:ext cx="2209800" cy="9429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079" y="5098110"/>
            <a:ext cx="2286000" cy="9334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59" y="1206629"/>
            <a:ext cx="68484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35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Google’s pre-trained word2vec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42505" y="2117020"/>
            <a:ext cx="92977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말뭉치가 </a:t>
            </a:r>
            <a:r>
              <a:rPr lang="ko-KR" altLang="en-US" dirty="0" err="1"/>
              <a:t>거대해지면</a:t>
            </a:r>
            <a:r>
              <a:rPr lang="ko-KR" altLang="en-US" dirty="0"/>
              <a:t> </a:t>
            </a:r>
            <a:r>
              <a:rPr lang="en-US" altLang="ko-KR" dirty="0"/>
              <a:t>word2vec</a:t>
            </a:r>
            <a:r>
              <a:rPr lang="ko-KR" altLang="en-US" dirty="0"/>
              <a:t>에는 막대한 시간과 </a:t>
            </a:r>
            <a:r>
              <a:rPr lang="ko-KR" altLang="en-US" dirty="0" err="1"/>
              <a:t>계산비용이</a:t>
            </a:r>
            <a:r>
              <a:rPr lang="ko-KR" altLang="en-US" dirty="0"/>
              <a:t> 필요하다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말뭉치의 종류에 따라 동일한 단어라 하더라도 벡터 표현은 달라진다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머신러닝의</a:t>
            </a:r>
            <a:r>
              <a:rPr lang="ko-KR" altLang="en-US" dirty="0"/>
              <a:t> 큰 장점중의 하나는 새로운 상황에서 </a:t>
            </a:r>
            <a:r>
              <a:rPr lang="ko-KR" altLang="en-US" dirty="0" err="1"/>
              <a:t>파라미터를</a:t>
            </a:r>
            <a:r>
              <a:rPr lang="ko-KR" altLang="en-US" dirty="0"/>
              <a:t> 처음부터 학습시키지 않고 기존 </a:t>
            </a:r>
            <a:r>
              <a:rPr lang="ko-KR" altLang="en-US" dirty="0" err="1"/>
              <a:t>파라미터를</a:t>
            </a:r>
            <a:r>
              <a:rPr lang="ko-KR" altLang="en-US" dirty="0"/>
              <a:t> 사용하되 새로운 상황에 더 잘 맞도록 튜닝만 하면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시간과 </a:t>
            </a:r>
            <a:r>
              <a:rPr lang="ko-KR" altLang="en-US" dirty="0" err="1"/>
              <a:t>계산비용을</a:t>
            </a:r>
            <a:r>
              <a:rPr lang="ko-KR" altLang="en-US" dirty="0"/>
              <a:t> 대폭 줄여준다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Google News </a:t>
            </a:r>
            <a:r>
              <a:rPr lang="ko-KR" altLang="en-US" dirty="0"/>
              <a:t>말뭉치는 </a:t>
            </a:r>
            <a:r>
              <a:rPr lang="en-US" altLang="ko-KR" dirty="0"/>
              <a:t>300</a:t>
            </a:r>
            <a:r>
              <a:rPr lang="ko-KR" altLang="en-US" dirty="0"/>
              <a:t>만개의 어휘와 </a:t>
            </a:r>
            <a:r>
              <a:rPr lang="en-US" altLang="ko-KR" dirty="0"/>
              <a:t>1,000</a:t>
            </a:r>
            <a:r>
              <a:rPr lang="ko-KR" altLang="en-US" dirty="0" err="1"/>
              <a:t>억개의</a:t>
            </a:r>
            <a:r>
              <a:rPr lang="ko-KR" altLang="en-US" dirty="0"/>
              <a:t> 단어로 이루어져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Google</a:t>
            </a:r>
            <a:r>
              <a:rPr lang="ko-KR" altLang="en-US" dirty="0"/>
              <a:t>은 </a:t>
            </a:r>
            <a:r>
              <a:rPr lang="en-US" altLang="ko-KR" dirty="0"/>
              <a:t>Google News</a:t>
            </a:r>
            <a:r>
              <a:rPr lang="ko-KR" altLang="en-US" dirty="0"/>
              <a:t> 말뭉치를 </a:t>
            </a:r>
            <a:r>
              <a:rPr lang="en-US" altLang="ko-KR" dirty="0"/>
              <a:t>word2vec</a:t>
            </a:r>
            <a:r>
              <a:rPr lang="ko-KR" altLang="en-US" dirty="0"/>
              <a:t>으로 </a:t>
            </a:r>
            <a:r>
              <a:rPr lang="ko-KR" altLang="en-US" dirty="0" err="1"/>
              <a:t>훈련시킨후</a:t>
            </a:r>
            <a:r>
              <a:rPr lang="ko-KR" altLang="en-US" dirty="0"/>
              <a:t> 결과물인 </a:t>
            </a:r>
            <a:r>
              <a:rPr lang="en-US" altLang="ko-KR" dirty="0"/>
              <a:t>300</a:t>
            </a:r>
            <a:r>
              <a:rPr lang="ko-KR" altLang="en-US" dirty="0"/>
              <a:t>만개의 어휘의 </a:t>
            </a:r>
            <a:r>
              <a:rPr lang="en-US" altLang="ko-KR" dirty="0"/>
              <a:t>300</a:t>
            </a:r>
            <a:r>
              <a:rPr lang="ko-KR" altLang="en-US" dirty="0"/>
              <a:t>차원 벡터 표현을 공개했다</a:t>
            </a:r>
            <a:r>
              <a:rPr lang="en-US" altLang="ko-KR" dirty="0"/>
              <a:t>. (</a:t>
            </a:r>
            <a:r>
              <a:rPr lang="ko-KR" altLang="en-US" dirty="0"/>
              <a:t>용량은 </a:t>
            </a:r>
            <a:r>
              <a:rPr lang="en-US" altLang="ko-KR" dirty="0"/>
              <a:t>1.5G)</a:t>
            </a:r>
          </a:p>
        </p:txBody>
      </p:sp>
    </p:spTree>
    <p:extLst>
      <p:ext uri="{BB962C8B-B14F-4D97-AF65-F5344CB8AC3E}">
        <p14:creationId xmlns:p14="http://schemas.microsoft.com/office/powerpoint/2010/main" val="2724790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habrastorage.org/webt/34/9y/7h/349y7hxuanvvttqfxkpb48j4n-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2668" cy="678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763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E8AE7E-935D-C7EE-FDFD-FFDEFEAAD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RNN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C0439F-5B2B-F6B5-9D4E-8A82A0BA7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4507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CBOW </a:t>
            </a:r>
            <a:r>
              <a:rPr lang="ko-KR" altLang="en-US" dirty="0"/>
              <a:t>모델을 변형한</a:t>
            </a:r>
            <a:r>
              <a:rPr lang="en-US" altLang="ko-KR" dirty="0"/>
              <a:t> </a:t>
            </a:r>
            <a:r>
              <a:rPr lang="ko-KR" altLang="en-US" dirty="0"/>
              <a:t>언어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52008" y="1885158"/>
            <a:ext cx="6916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CBOW </a:t>
            </a:r>
            <a:r>
              <a:rPr lang="ko-KR" altLang="en-US" dirty="0"/>
              <a:t>모델 </a:t>
            </a:r>
            <a:r>
              <a:rPr lang="en-US" altLang="ko-KR" dirty="0"/>
              <a:t>: </a:t>
            </a:r>
            <a:r>
              <a:rPr lang="ko-KR" altLang="en-US" dirty="0" err="1"/>
              <a:t>맥락으로부터</a:t>
            </a:r>
            <a:r>
              <a:rPr lang="ko-KR" altLang="en-US" dirty="0"/>
              <a:t> 중앙의 단어를 추측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CBOW </a:t>
            </a:r>
            <a:r>
              <a:rPr lang="ko-KR" altLang="en-US" dirty="0"/>
              <a:t>모델을 변형한 언어</a:t>
            </a:r>
            <a:r>
              <a:rPr lang="en-US" altLang="ko-KR" dirty="0"/>
              <a:t> </a:t>
            </a:r>
            <a:r>
              <a:rPr lang="ko-KR" altLang="en-US" dirty="0"/>
              <a:t>모델 </a:t>
            </a:r>
            <a:r>
              <a:rPr lang="en-US" altLang="ko-KR" dirty="0"/>
              <a:t>: </a:t>
            </a:r>
            <a:r>
              <a:rPr lang="ko-KR" altLang="en-US" dirty="0"/>
              <a:t>앞 맥락으로 다음 단어를 추측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2108936" y="3585466"/>
            <a:ext cx="26875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000"/>
                </a:solidFill>
              </a:rPr>
              <a:t>You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>
                <a:solidFill>
                  <a:srgbClr val="FFC000"/>
                </a:solidFill>
              </a:rPr>
              <a:t>goodbye</a:t>
            </a:r>
            <a:r>
              <a:rPr lang="en-US" altLang="ko-KR" sz="1200" dirty="0"/>
              <a:t> and I say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</a:t>
            </a:r>
            <a:r>
              <a:rPr lang="en-US" altLang="ko-KR" sz="1200" dirty="0">
                <a:solidFill>
                  <a:srgbClr val="FFC000"/>
                </a:solidFill>
              </a:rPr>
              <a:t>say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>
                <a:solidFill>
                  <a:srgbClr val="FFC000"/>
                </a:solidFill>
              </a:rPr>
              <a:t>and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/>
              <a:t>I say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</a:t>
            </a:r>
            <a:r>
              <a:rPr lang="en-US" altLang="ko-KR" sz="1200" dirty="0">
                <a:solidFill>
                  <a:srgbClr val="FFC000"/>
                </a:solidFill>
              </a:rPr>
              <a:t>goodbye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>
                <a:solidFill>
                  <a:srgbClr val="FFC000"/>
                </a:solidFill>
              </a:rPr>
              <a:t> I </a:t>
            </a:r>
            <a:r>
              <a:rPr lang="en-US" altLang="ko-KR" sz="1200" dirty="0"/>
              <a:t>say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goodbye </a:t>
            </a:r>
            <a:r>
              <a:rPr lang="en-US" altLang="ko-KR" sz="1200" dirty="0">
                <a:solidFill>
                  <a:srgbClr val="FFC000"/>
                </a:solidFill>
              </a:rPr>
              <a:t>and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>
                <a:solidFill>
                  <a:srgbClr val="FFC000"/>
                </a:solidFill>
              </a:rPr>
              <a:t> say</a:t>
            </a:r>
            <a:r>
              <a:rPr lang="en-US" altLang="ko-KR" sz="1200" dirty="0"/>
              <a:t>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goodbye and </a:t>
            </a:r>
            <a:r>
              <a:rPr lang="en-US" altLang="ko-KR" sz="1200" dirty="0">
                <a:solidFill>
                  <a:srgbClr val="FFC000"/>
                </a:solidFill>
              </a:rPr>
              <a:t>I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>
                <a:solidFill>
                  <a:srgbClr val="FFC000"/>
                </a:solidFill>
              </a:rPr>
              <a:t> hello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goodbye and I </a:t>
            </a:r>
            <a:r>
              <a:rPr lang="en-US" altLang="ko-KR" sz="1200" dirty="0">
                <a:solidFill>
                  <a:srgbClr val="FFC000"/>
                </a:solidFill>
              </a:rPr>
              <a:t>say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>
                <a:solidFill>
                  <a:srgbClr val="FFC000"/>
                </a:solidFill>
              </a:rPr>
              <a:t>.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312703" y="3585466"/>
            <a:ext cx="268750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C000"/>
                </a:solidFill>
              </a:rPr>
              <a:t>You say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/>
              <a:t> and I say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</a:t>
            </a:r>
            <a:r>
              <a:rPr lang="en-US" altLang="ko-KR" sz="1200" dirty="0">
                <a:solidFill>
                  <a:srgbClr val="FFC000"/>
                </a:solidFill>
              </a:rPr>
              <a:t>say goodbye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/>
              <a:t>I say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</a:t>
            </a:r>
            <a:r>
              <a:rPr lang="en-US" altLang="ko-KR" sz="1200" dirty="0">
                <a:solidFill>
                  <a:srgbClr val="FFC000"/>
                </a:solidFill>
              </a:rPr>
              <a:t>goodbye and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>
                <a:solidFill>
                  <a:srgbClr val="FFC000"/>
                </a:solidFill>
              </a:rPr>
              <a:t> </a:t>
            </a:r>
            <a:r>
              <a:rPr lang="en-US" altLang="ko-KR" sz="1200" dirty="0"/>
              <a:t>say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goodbye </a:t>
            </a:r>
            <a:r>
              <a:rPr lang="en-US" altLang="ko-KR" sz="1200" dirty="0">
                <a:solidFill>
                  <a:srgbClr val="FFC000"/>
                </a:solidFill>
              </a:rPr>
              <a:t>and I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>
                <a:solidFill>
                  <a:srgbClr val="FFC000"/>
                </a:solidFill>
              </a:rPr>
              <a:t> </a:t>
            </a:r>
            <a:r>
              <a:rPr lang="en-US" altLang="ko-KR" sz="1200" dirty="0"/>
              <a:t>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goodbye and </a:t>
            </a:r>
            <a:r>
              <a:rPr lang="en-US" altLang="ko-KR" sz="1200" dirty="0">
                <a:solidFill>
                  <a:srgbClr val="FFC000"/>
                </a:solidFill>
              </a:rPr>
              <a:t>I say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goodbye and I </a:t>
            </a:r>
            <a:r>
              <a:rPr lang="en-US" altLang="ko-KR" sz="1200" dirty="0">
                <a:solidFill>
                  <a:srgbClr val="FFC000"/>
                </a:solidFill>
              </a:rPr>
              <a:t>say hello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630615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Count-based vs Prediction-based Model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39410" y="1609373"/>
            <a:ext cx="8709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Count-based Model : </a:t>
            </a:r>
            <a:r>
              <a:rPr lang="ko-KR" altLang="en-US" dirty="0"/>
              <a:t>단어</a:t>
            </a:r>
            <a:r>
              <a:rPr lang="en-US" altLang="ko-KR" dirty="0"/>
              <a:t>, </a:t>
            </a:r>
            <a:r>
              <a:rPr lang="ko-KR" altLang="en-US" dirty="0"/>
              <a:t>문맥 출현 회수를 센다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Prediction-based Model : </a:t>
            </a:r>
            <a:r>
              <a:rPr lang="ko-KR" altLang="en-US" dirty="0"/>
              <a:t>단어에서 문맥 또는 문맥에서 단어를 예측하는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두 방법 모두 </a:t>
            </a:r>
            <a:r>
              <a:rPr lang="en-US" altLang="ko-KR" dirty="0"/>
              <a:t>Distributional Hypothesis</a:t>
            </a:r>
            <a:r>
              <a:rPr lang="ko-KR" altLang="en-US" dirty="0"/>
              <a:t>에 기반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2000871" y="3834848"/>
            <a:ext cx="26875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You</a:t>
            </a:r>
            <a:r>
              <a:rPr lang="en-US" altLang="ko-KR" sz="1200" dirty="0">
                <a:solidFill>
                  <a:srgbClr val="FFC000"/>
                </a:solidFill>
              </a:rPr>
              <a:t> say </a:t>
            </a:r>
            <a:r>
              <a:rPr lang="en-US" altLang="ko-KR" sz="1200" dirty="0"/>
              <a:t>goodbye and I say hello.</a:t>
            </a:r>
          </a:p>
          <a:p>
            <a:endParaRPr lang="en-US" altLang="ko-KR" sz="1200" dirty="0">
              <a:solidFill>
                <a:srgbClr val="FFC000"/>
              </a:solidFill>
            </a:endParaRPr>
          </a:p>
          <a:p>
            <a:r>
              <a:rPr lang="en-US" altLang="ko-KR" sz="1200" dirty="0">
                <a:solidFill>
                  <a:srgbClr val="FFC000"/>
                </a:solidFill>
              </a:rPr>
              <a:t>You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say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>
                <a:solidFill>
                  <a:srgbClr val="FFC000"/>
                </a:solidFill>
              </a:rPr>
              <a:t>goodbye</a:t>
            </a:r>
            <a:r>
              <a:rPr lang="en-US" altLang="ko-KR" sz="1200" dirty="0"/>
              <a:t> and I say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</a:t>
            </a:r>
            <a:r>
              <a:rPr lang="en-US" altLang="ko-KR" sz="1200" dirty="0">
                <a:solidFill>
                  <a:srgbClr val="FFC000"/>
                </a:solidFill>
              </a:rPr>
              <a:t>say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goodbye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>
                <a:solidFill>
                  <a:srgbClr val="FFC000"/>
                </a:solidFill>
              </a:rPr>
              <a:t>and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/>
              <a:t>I say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</a:t>
            </a:r>
            <a:r>
              <a:rPr lang="en-US" altLang="ko-KR" sz="1200" dirty="0">
                <a:solidFill>
                  <a:srgbClr val="FFC000"/>
                </a:solidFill>
              </a:rPr>
              <a:t>goodbye </a:t>
            </a:r>
            <a:r>
              <a:rPr lang="en-US" altLang="ko-KR" sz="1200" dirty="0">
                <a:solidFill>
                  <a:srgbClr val="FF0000"/>
                </a:solidFill>
              </a:rPr>
              <a:t>and</a:t>
            </a:r>
            <a:r>
              <a:rPr lang="en-US" altLang="ko-KR" sz="1200" dirty="0">
                <a:solidFill>
                  <a:srgbClr val="FFC000"/>
                </a:solidFill>
              </a:rPr>
              <a:t> I </a:t>
            </a:r>
            <a:r>
              <a:rPr lang="en-US" altLang="ko-KR" sz="1200" dirty="0"/>
              <a:t>say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goodbye </a:t>
            </a:r>
            <a:r>
              <a:rPr lang="en-US" altLang="ko-KR" sz="1200" dirty="0">
                <a:solidFill>
                  <a:srgbClr val="FFC000"/>
                </a:solidFill>
              </a:rPr>
              <a:t>and </a:t>
            </a:r>
            <a:r>
              <a:rPr lang="en-US" altLang="ko-KR" sz="1200" dirty="0">
                <a:solidFill>
                  <a:srgbClr val="FF0000"/>
                </a:solidFill>
              </a:rPr>
              <a:t>I</a:t>
            </a:r>
            <a:r>
              <a:rPr lang="en-US" altLang="ko-KR" sz="1200" dirty="0">
                <a:solidFill>
                  <a:srgbClr val="FFC000"/>
                </a:solidFill>
              </a:rPr>
              <a:t> say</a:t>
            </a:r>
            <a:r>
              <a:rPr lang="en-US" altLang="ko-KR" sz="1200" dirty="0"/>
              <a:t>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goodbye and </a:t>
            </a:r>
            <a:r>
              <a:rPr lang="en-US" altLang="ko-KR" sz="1200" dirty="0">
                <a:solidFill>
                  <a:srgbClr val="FFC000"/>
                </a:solidFill>
              </a:rPr>
              <a:t>I </a:t>
            </a:r>
            <a:r>
              <a:rPr lang="en-US" altLang="ko-KR" sz="1200" dirty="0">
                <a:solidFill>
                  <a:srgbClr val="FF0000"/>
                </a:solidFill>
              </a:rPr>
              <a:t>say</a:t>
            </a:r>
            <a:r>
              <a:rPr lang="en-US" altLang="ko-KR" sz="1200" dirty="0">
                <a:solidFill>
                  <a:srgbClr val="FFC000"/>
                </a:solidFill>
              </a:rPr>
              <a:t> hello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goodbye and I </a:t>
            </a:r>
            <a:r>
              <a:rPr lang="en-US" altLang="ko-KR" sz="1200" dirty="0">
                <a:solidFill>
                  <a:srgbClr val="FFC000"/>
                </a:solidFill>
              </a:rPr>
              <a:t>say </a:t>
            </a:r>
            <a:r>
              <a:rPr lang="en-US" altLang="ko-KR" sz="1200" dirty="0">
                <a:solidFill>
                  <a:srgbClr val="FF0000"/>
                </a:solidFill>
              </a:rPr>
              <a:t>hello</a:t>
            </a:r>
            <a:r>
              <a:rPr lang="en-US" altLang="ko-KR" sz="1200" dirty="0">
                <a:solidFill>
                  <a:srgbClr val="FFC000"/>
                </a:solidFill>
              </a:rPr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goodbye and I say</a:t>
            </a:r>
            <a:r>
              <a:rPr lang="en-US" altLang="ko-KR" sz="1200" dirty="0">
                <a:solidFill>
                  <a:srgbClr val="FFC000"/>
                </a:solidFill>
              </a:rPr>
              <a:t> hello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85234" y="3344064"/>
            <a:ext cx="197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윈도우 크기 </a:t>
            </a:r>
            <a:r>
              <a:rPr lang="en-US" altLang="ko-KR" dirty="0"/>
              <a:t>= 1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62333" y="3834848"/>
            <a:ext cx="26875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200" dirty="0">
              <a:solidFill>
                <a:srgbClr val="FFC000"/>
              </a:solidFill>
            </a:endParaRPr>
          </a:p>
          <a:p>
            <a:endParaRPr lang="en-US" altLang="ko-KR" sz="1200" dirty="0">
              <a:solidFill>
                <a:srgbClr val="FFC000"/>
              </a:solidFill>
            </a:endParaRPr>
          </a:p>
          <a:p>
            <a:r>
              <a:rPr lang="en-US" altLang="ko-KR" sz="1200" dirty="0">
                <a:solidFill>
                  <a:srgbClr val="FFC000"/>
                </a:solidFill>
              </a:rPr>
              <a:t>You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>
                <a:solidFill>
                  <a:srgbClr val="FFC000"/>
                </a:solidFill>
              </a:rPr>
              <a:t>goodbye</a:t>
            </a:r>
            <a:r>
              <a:rPr lang="en-US" altLang="ko-KR" sz="1200" dirty="0"/>
              <a:t> and I say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</a:t>
            </a:r>
            <a:r>
              <a:rPr lang="en-US" altLang="ko-KR" sz="1200" dirty="0">
                <a:solidFill>
                  <a:srgbClr val="FFC000"/>
                </a:solidFill>
              </a:rPr>
              <a:t>say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>
                <a:solidFill>
                  <a:srgbClr val="FFC000"/>
                </a:solidFill>
              </a:rPr>
              <a:t>and</a:t>
            </a:r>
            <a:r>
              <a:rPr lang="en-US" altLang="ko-KR" sz="1200" dirty="0">
                <a:solidFill>
                  <a:srgbClr val="F4750C"/>
                </a:solidFill>
              </a:rPr>
              <a:t> </a:t>
            </a:r>
            <a:r>
              <a:rPr lang="en-US" altLang="ko-KR" sz="1200" dirty="0"/>
              <a:t>I say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</a:t>
            </a:r>
            <a:r>
              <a:rPr lang="en-US" altLang="ko-KR" sz="1200" dirty="0">
                <a:solidFill>
                  <a:srgbClr val="FFC000"/>
                </a:solidFill>
              </a:rPr>
              <a:t>goodbye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>
                <a:solidFill>
                  <a:srgbClr val="FFC000"/>
                </a:solidFill>
              </a:rPr>
              <a:t> I </a:t>
            </a:r>
            <a:r>
              <a:rPr lang="en-US" altLang="ko-KR" sz="1200" dirty="0"/>
              <a:t>say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goodbye </a:t>
            </a:r>
            <a:r>
              <a:rPr lang="en-US" altLang="ko-KR" sz="1200" dirty="0">
                <a:solidFill>
                  <a:srgbClr val="FFC000"/>
                </a:solidFill>
              </a:rPr>
              <a:t>and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>
                <a:solidFill>
                  <a:srgbClr val="FFC000"/>
                </a:solidFill>
              </a:rPr>
              <a:t> say</a:t>
            </a:r>
            <a:r>
              <a:rPr lang="en-US" altLang="ko-KR" sz="1200" dirty="0"/>
              <a:t> hello.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goodbye and </a:t>
            </a:r>
            <a:r>
              <a:rPr lang="en-US" altLang="ko-KR" sz="1200" dirty="0">
                <a:solidFill>
                  <a:srgbClr val="FFC000"/>
                </a:solidFill>
              </a:rPr>
              <a:t>I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>
                <a:solidFill>
                  <a:srgbClr val="FFC000"/>
                </a:solidFill>
              </a:rPr>
              <a:t> hello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You say goodbye and I </a:t>
            </a:r>
            <a:r>
              <a:rPr lang="en-US" altLang="ko-KR" sz="1200" dirty="0">
                <a:solidFill>
                  <a:srgbClr val="FFC000"/>
                </a:solidFill>
              </a:rPr>
              <a:t>say </a:t>
            </a:r>
            <a:r>
              <a:rPr lang="en-US" altLang="ko-KR" sz="1200" dirty="0">
                <a:solidFill>
                  <a:srgbClr val="FF0000"/>
                </a:solidFill>
              </a:rPr>
              <a:t>?</a:t>
            </a:r>
            <a:r>
              <a:rPr lang="en-US" altLang="ko-KR" sz="1200" dirty="0">
                <a:solidFill>
                  <a:srgbClr val="FFC000"/>
                </a:solidFill>
              </a:rPr>
              <a:t>.</a:t>
            </a:r>
          </a:p>
          <a:p>
            <a:endParaRPr lang="en-US" altLang="ko-KR" sz="1200" dirty="0"/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9220743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언어</a:t>
            </a:r>
            <a:r>
              <a:rPr lang="en-US" altLang="ko-KR" dirty="0"/>
              <a:t> </a:t>
            </a:r>
            <a:r>
              <a:rPr lang="ko-KR" altLang="en-US" dirty="0"/>
              <a:t>모델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08180" y="1441966"/>
            <a:ext cx="99337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언어</a:t>
            </a:r>
            <a:r>
              <a:rPr lang="en-US" altLang="ko-KR" dirty="0"/>
              <a:t> </a:t>
            </a:r>
            <a:r>
              <a:rPr lang="ko-KR" altLang="en-US" dirty="0"/>
              <a:t>모델은 단어 시퀀스에 조건부 확률을 할당하여 가장 자연스러운 단어 시퀀스를 찾아낸다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기계번역</a:t>
            </a:r>
            <a:r>
              <a:rPr lang="en-US" altLang="ko-KR" dirty="0"/>
              <a:t>, </a:t>
            </a:r>
            <a:r>
              <a:rPr lang="ko-KR" altLang="en-US" dirty="0" err="1"/>
              <a:t>오타교정</a:t>
            </a:r>
            <a:r>
              <a:rPr lang="en-US" altLang="ko-KR" dirty="0"/>
              <a:t>, </a:t>
            </a:r>
            <a:r>
              <a:rPr lang="ko-KR" altLang="en-US" dirty="0"/>
              <a:t>음성인식</a:t>
            </a:r>
            <a:r>
              <a:rPr lang="en-US" altLang="ko-KR" dirty="0"/>
              <a:t>, </a:t>
            </a:r>
            <a:r>
              <a:rPr lang="ko-KR" altLang="en-US" dirty="0" err="1"/>
              <a:t>문장생성에</a:t>
            </a:r>
            <a:r>
              <a:rPr lang="ko-KR" altLang="en-US" dirty="0"/>
              <a:t> 응용된다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기계번역</a:t>
            </a:r>
            <a:endParaRPr lang="en-US" altLang="ko-KR" dirty="0"/>
          </a:p>
          <a:p>
            <a:r>
              <a:rPr lang="en-US" altLang="ko-KR" dirty="0"/>
              <a:t>    P(</a:t>
            </a:r>
            <a:r>
              <a:rPr lang="ko-KR" altLang="en-US" dirty="0"/>
              <a:t>탔다</a:t>
            </a:r>
            <a:r>
              <a:rPr lang="en-US" altLang="ko-KR" dirty="0"/>
              <a:t> | </a:t>
            </a:r>
            <a:r>
              <a:rPr lang="ko-KR" altLang="en-US" dirty="0"/>
              <a:t>버스를</a:t>
            </a:r>
            <a:r>
              <a:rPr lang="en-US" altLang="ko-KR" dirty="0"/>
              <a:t>) &gt; P(</a:t>
            </a:r>
            <a:r>
              <a:rPr lang="ko-KR" altLang="en-US" dirty="0"/>
              <a:t>태운다 </a:t>
            </a:r>
            <a:r>
              <a:rPr lang="en-US" altLang="ko-KR" dirty="0"/>
              <a:t>| </a:t>
            </a:r>
            <a:r>
              <a:rPr lang="ko-KR" altLang="en-US" dirty="0"/>
              <a:t>버스를</a:t>
            </a:r>
            <a:r>
              <a:rPr lang="en-US" altLang="ko-KR" dirty="0"/>
              <a:t>)</a:t>
            </a:r>
            <a:r>
              <a:rPr lang="ko-KR" altLang="en-US" dirty="0"/>
              <a:t>이 되도록 확률이 할당되면</a:t>
            </a:r>
            <a:endParaRPr lang="en-US" altLang="ko-KR" dirty="0"/>
          </a:p>
          <a:p>
            <a:r>
              <a:rPr lang="en-US" altLang="ko-KR" dirty="0"/>
              <a:t>    I took a bus</a:t>
            </a:r>
            <a:r>
              <a:rPr lang="ko-KR" altLang="en-US" dirty="0"/>
              <a:t>는 </a:t>
            </a:r>
            <a:r>
              <a:rPr lang="en-US" altLang="ko-KR" dirty="0"/>
              <a:t>“</a:t>
            </a:r>
            <a:r>
              <a:rPr lang="ko-KR" altLang="en-US" dirty="0"/>
              <a:t>나는 버스를 태운다</a:t>
            </a:r>
            <a:r>
              <a:rPr lang="en-US" altLang="ko-KR" dirty="0"/>
              <a:t>”</a:t>
            </a:r>
            <a:r>
              <a:rPr lang="ko-KR" altLang="en-US" dirty="0"/>
              <a:t>가 아니라 </a:t>
            </a:r>
            <a:r>
              <a:rPr lang="en-US" altLang="ko-KR" dirty="0"/>
              <a:t>“</a:t>
            </a:r>
            <a:r>
              <a:rPr lang="ko-KR" altLang="en-US" dirty="0"/>
              <a:t>나는 버스를 탔다</a:t>
            </a:r>
            <a:r>
              <a:rPr lang="en-US" altLang="ko-KR" dirty="0"/>
              <a:t>”</a:t>
            </a:r>
            <a:r>
              <a:rPr lang="ko-KR" altLang="en-US" dirty="0"/>
              <a:t>로 번역된다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오타교정</a:t>
            </a:r>
            <a:endParaRPr lang="en-US" altLang="ko-KR" dirty="0"/>
          </a:p>
          <a:p>
            <a:r>
              <a:rPr lang="en-US" altLang="ko-KR" dirty="0"/>
              <a:t>   P(</a:t>
            </a:r>
            <a:r>
              <a:rPr lang="ko-KR" altLang="en-US" dirty="0"/>
              <a:t>달려갔다 </a:t>
            </a:r>
            <a:r>
              <a:rPr lang="en-US" altLang="ko-KR" dirty="0"/>
              <a:t>| </a:t>
            </a:r>
            <a:r>
              <a:rPr lang="ko-KR" altLang="en-US" dirty="0"/>
              <a:t>부리나케</a:t>
            </a:r>
            <a:r>
              <a:rPr lang="en-US" altLang="ko-KR" dirty="0"/>
              <a:t>)&gt;P(</a:t>
            </a:r>
            <a:r>
              <a:rPr lang="ko-KR" altLang="en-US" dirty="0"/>
              <a:t>잘려갔다 </a:t>
            </a:r>
            <a:r>
              <a:rPr lang="en-US" altLang="ko-KR" dirty="0"/>
              <a:t>| </a:t>
            </a:r>
            <a:r>
              <a:rPr lang="ko-KR" altLang="en-US" dirty="0"/>
              <a:t>부리나케</a:t>
            </a:r>
            <a:r>
              <a:rPr lang="en-US" altLang="ko-KR" dirty="0"/>
              <a:t>)</a:t>
            </a:r>
            <a:r>
              <a:rPr lang="ko-KR" altLang="en-US" dirty="0"/>
              <a:t>이 되도록 확률이 할당되면</a:t>
            </a:r>
            <a:endParaRPr lang="en-US" altLang="ko-KR" dirty="0"/>
          </a:p>
          <a:p>
            <a:r>
              <a:rPr lang="en-US" altLang="ko-KR" dirty="0"/>
              <a:t>   “</a:t>
            </a:r>
            <a:r>
              <a:rPr lang="ko-KR" altLang="en-US" dirty="0"/>
              <a:t>선생님이 교실로 부리나케 잘려갔다</a:t>
            </a:r>
            <a:r>
              <a:rPr lang="en-US" altLang="ko-KR" dirty="0"/>
              <a:t>”</a:t>
            </a:r>
            <a:r>
              <a:rPr lang="ko-KR" altLang="en-US" dirty="0"/>
              <a:t>는 </a:t>
            </a:r>
            <a:r>
              <a:rPr lang="en-US" altLang="ko-KR" dirty="0"/>
              <a:t>“</a:t>
            </a:r>
            <a:r>
              <a:rPr lang="ko-KR" altLang="en-US" dirty="0"/>
              <a:t>선생님이 교실로 부리나케 달려갔다</a:t>
            </a:r>
            <a:r>
              <a:rPr lang="en-US" altLang="ko-KR" dirty="0"/>
              <a:t>”</a:t>
            </a:r>
            <a:r>
              <a:rPr lang="ko-KR" altLang="en-US" dirty="0"/>
              <a:t>로 교정된다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음성인식</a:t>
            </a:r>
            <a:endParaRPr lang="en-US" altLang="ko-KR" dirty="0"/>
          </a:p>
          <a:p>
            <a:r>
              <a:rPr lang="en-US" altLang="ko-KR" dirty="0"/>
              <a:t>   P(</a:t>
            </a:r>
            <a:r>
              <a:rPr lang="ko-KR" altLang="en-US" dirty="0"/>
              <a:t>메론 </a:t>
            </a:r>
            <a:r>
              <a:rPr lang="en-US" altLang="ko-KR" dirty="0"/>
              <a:t>| </a:t>
            </a:r>
            <a:r>
              <a:rPr lang="ko-KR" altLang="en-US" dirty="0"/>
              <a:t>맛있는</a:t>
            </a:r>
            <a:r>
              <a:rPr lang="en-US" altLang="ko-KR" dirty="0"/>
              <a:t>) &gt; P(</a:t>
            </a:r>
            <a:r>
              <a:rPr lang="ko-KR" altLang="en-US" dirty="0"/>
              <a:t>메롱 </a:t>
            </a:r>
            <a:r>
              <a:rPr lang="en-US" altLang="ko-KR" dirty="0"/>
              <a:t>| </a:t>
            </a:r>
            <a:r>
              <a:rPr lang="ko-KR" altLang="en-US" dirty="0"/>
              <a:t>맛있는</a:t>
            </a:r>
            <a:r>
              <a:rPr lang="en-US" altLang="ko-KR" dirty="0"/>
              <a:t>)</a:t>
            </a:r>
            <a:r>
              <a:rPr lang="ko-KR" altLang="en-US" dirty="0"/>
              <a:t>이 되도록 확률이 할당되면</a:t>
            </a:r>
            <a:endParaRPr lang="en-US" altLang="ko-KR" dirty="0"/>
          </a:p>
          <a:p>
            <a:r>
              <a:rPr lang="ko-KR" altLang="en-US" dirty="0"/>
              <a:t>   </a:t>
            </a:r>
            <a:r>
              <a:rPr lang="en-US" altLang="ko-KR" dirty="0"/>
              <a:t>“</a:t>
            </a:r>
            <a:r>
              <a:rPr lang="ko-KR" altLang="en-US" dirty="0"/>
              <a:t>나는 맛있는 메롱</a:t>
            </a:r>
            <a:r>
              <a:rPr lang="en-US" altLang="ko-KR" dirty="0"/>
              <a:t>(?)</a:t>
            </a:r>
            <a:r>
              <a:rPr lang="ko-KR" altLang="en-US" dirty="0"/>
              <a:t>을 먹는다</a:t>
            </a:r>
            <a:r>
              <a:rPr lang="en-US" altLang="ko-KR" dirty="0"/>
              <a:t>”</a:t>
            </a:r>
            <a:r>
              <a:rPr lang="ko-KR" altLang="en-US" dirty="0"/>
              <a:t>라고 </a:t>
            </a:r>
            <a:r>
              <a:rPr lang="ko-KR" altLang="en-US" dirty="0" err="1"/>
              <a:t>애매모호게</a:t>
            </a:r>
            <a:r>
              <a:rPr lang="ko-KR" altLang="en-US" dirty="0"/>
              <a:t> 발음하다라도 </a:t>
            </a:r>
            <a:r>
              <a:rPr lang="en-US" altLang="ko-KR" dirty="0"/>
              <a:t>“</a:t>
            </a:r>
            <a:r>
              <a:rPr lang="ko-KR" altLang="en-US" dirty="0"/>
              <a:t>나는 맛있는 </a:t>
            </a:r>
            <a:r>
              <a:rPr lang="ko-KR" altLang="en-US" dirty="0" err="1"/>
              <a:t>메론을</a:t>
            </a:r>
            <a:r>
              <a:rPr lang="ko-KR" altLang="en-US" dirty="0"/>
              <a:t> 먹는다</a:t>
            </a:r>
            <a:r>
              <a:rPr lang="en-US" altLang="ko-KR" dirty="0"/>
              <a:t>”</a:t>
            </a:r>
          </a:p>
          <a:p>
            <a:r>
              <a:rPr lang="en-US" altLang="ko-KR" dirty="0"/>
              <a:t>    </a:t>
            </a:r>
            <a:r>
              <a:rPr lang="ko-KR" altLang="en-US" dirty="0"/>
              <a:t>로 인식한다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셰익스피어 문체의 글쓰기</a:t>
            </a:r>
            <a:r>
              <a:rPr lang="en-US" altLang="ko-KR" dirty="0"/>
              <a:t>, </a:t>
            </a:r>
            <a:r>
              <a:rPr lang="ko-KR" altLang="en-US" dirty="0" err="1"/>
              <a:t>바하</a:t>
            </a:r>
            <a:r>
              <a:rPr lang="ko-KR" altLang="en-US" dirty="0"/>
              <a:t> 스타일의 작곡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846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/>
              <a:t>CBOW </a:t>
            </a:r>
            <a:r>
              <a:rPr lang="ko-KR" altLang="en-US" sz="4000" dirty="0"/>
              <a:t>모델을 변형한</a:t>
            </a:r>
            <a:r>
              <a:rPr lang="en-US" altLang="ko-KR" sz="4000" dirty="0"/>
              <a:t> </a:t>
            </a:r>
            <a:r>
              <a:rPr lang="ko-KR" altLang="en-US" sz="4000" dirty="0"/>
              <a:t>언어</a:t>
            </a:r>
            <a:r>
              <a:rPr lang="en-US" altLang="ko-KR" sz="4000" dirty="0"/>
              <a:t> </a:t>
            </a:r>
            <a:r>
              <a:rPr lang="ko-KR" altLang="en-US" sz="4000" dirty="0"/>
              <a:t>모델의 문제점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67443" y="2732162"/>
            <a:ext cx="100958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dirty="0">
                <a:solidFill>
                  <a:schemeClr val="accent4"/>
                </a:solidFill>
              </a:rPr>
              <a:t>Tom</a:t>
            </a:r>
            <a:r>
              <a:rPr lang="en-US" altLang="ko-KR" dirty="0"/>
              <a:t> was watching TV in his room. Mary came into the room. Mary said hi to 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Tom</a:t>
            </a:r>
            <a:r>
              <a:rPr lang="ko-KR" altLang="en-US" dirty="0"/>
              <a:t>은 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r>
              <a:rPr lang="ko-KR" altLang="en-US" dirty="0"/>
              <a:t>로부터 </a:t>
            </a:r>
            <a:r>
              <a:rPr lang="en-US" altLang="ko-KR" dirty="0"/>
              <a:t>18</a:t>
            </a:r>
            <a:r>
              <a:rPr lang="ko-KR" altLang="en-US" dirty="0"/>
              <a:t>번째 앞에 나오기 때문에 맥락이 </a:t>
            </a:r>
            <a:r>
              <a:rPr lang="en-US" altLang="ko-KR" dirty="0"/>
              <a:t>10</a:t>
            </a:r>
            <a:r>
              <a:rPr lang="ko-KR" altLang="en-US" dirty="0"/>
              <a:t>개였다면 이 문제에 답을 할 수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맥락을 아무리 더 늘리더라도 그 앞에 나오는 단어는 </a:t>
            </a:r>
            <a:r>
              <a:rPr lang="ko-KR" altLang="en-US" dirty="0" err="1"/>
              <a:t>무시될수</a:t>
            </a:r>
            <a:r>
              <a:rPr lang="ko-KR" altLang="en-US" dirty="0"/>
              <a:t> 밖에 없다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en-US" altLang="ko-KR" dirty="0">
                <a:solidFill>
                  <a:schemeClr val="accent4"/>
                </a:solidFill>
              </a:rPr>
              <a:t>You </a:t>
            </a:r>
            <a:r>
              <a:rPr lang="en-US" altLang="ko-KR" dirty="0">
                <a:solidFill>
                  <a:srgbClr val="FFC000"/>
                </a:solidFill>
              </a:rPr>
              <a:t>say 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r>
              <a:rPr lang="en-US" altLang="ko-KR" dirty="0"/>
              <a:t> and I say hello.</a:t>
            </a:r>
          </a:p>
          <a:p>
            <a:endParaRPr lang="en-US" altLang="ko-KR" dirty="0"/>
          </a:p>
          <a:p>
            <a:r>
              <a:rPr lang="ko-KR" altLang="en-US" dirty="0"/>
              <a:t>맥락 안의 단어 순서가 무시된다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예를 들어 </a:t>
            </a:r>
            <a:r>
              <a:rPr lang="en-US" altLang="ko-KR" dirty="0"/>
              <a:t>(you, say)</a:t>
            </a:r>
            <a:r>
              <a:rPr lang="ko-KR" altLang="en-US" dirty="0"/>
              <a:t>와 </a:t>
            </a:r>
            <a:r>
              <a:rPr lang="en-US" altLang="ko-KR" dirty="0"/>
              <a:t>(say, you)</a:t>
            </a:r>
            <a:r>
              <a:rPr lang="ko-KR" altLang="en-US" dirty="0"/>
              <a:t>는 </a:t>
            </a:r>
            <a:r>
              <a:rPr lang="ko-KR" altLang="en-US" dirty="0" err="1"/>
              <a:t>행렬곱층을</a:t>
            </a:r>
            <a:r>
              <a:rPr lang="ko-KR" altLang="en-US" dirty="0"/>
              <a:t> 거쳐 평균하면 같다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4344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Recurrent Neural Network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855" y="2923895"/>
            <a:ext cx="2142000" cy="306419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168" y="2799204"/>
            <a:ext cx="5168904" cy="37477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97480" y="1473641"/>
            <a:ext cx="6797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RNN</a:t>
            </a:r>
            <a:r>
              <a:rPr lang="ko-KR" altLang="en-US" dirty="0"/>
              <a:t>은 순환하는 경로가 있어서 데이터가 끊임없이 순환한다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과거의 정보를 기억하는 동시에 최신 데이터로 갱신된다</a:t>
            </a:r>
            <a:r>
              <a:rPr lang="en-US" altLang="ko-KR" dirty="0"/>
              <a:t>.</a:t>
            </a:r>
          </a:p>
        </p:txBody>
      </p:sp>
      <p:sp>
        <p:nvSpPr>
          <p:cNvPr id="4" name="오른쪽 화살표 3"/>
          <p:cNvSpPr/>
          <p:nvPr/>
        </p:nvSpPr>
        <p:spPr>
          <a:xfrm>
            <a:off x="6995228" y="4298234"/>
            <a:ext cx="656705" cy="3155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85000" y="393429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간략히</a:t>
            </a:r>
          </a:p>
        </p:txBody>
      </p:sp>
    </p:spTree>
    <p:extLst>
      <p:ext uri="{BB962C8B-B14F-4D97-AF65-F5344CB8AC3E}">
        <p14:creationId xmlns:p14="http://schemas.microsoft.com/office/powerpoint/2010/main" val="3214216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풀어헤친 </a:t>
            </a:r>
            <a:r>
              <a:rPr lang="en-US" altLang="ko-KR" dirty="0"/>
              <a:t>RNN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59" y="2033760"/>
            <a:ext cx="10441071" cy="341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09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RNN</a:t>
            </a:r>
            <a:r>
              <a:rPr lang="ko-KR" altLang="en-US" dirty="0"/>
              <a:t>의 활성화 함수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31" y="2053244"/>
            <a:ext cx="5503985" cy="32523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475" y="2674621"/>
            <a:ext cx="4505325" cy="3028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087" y="1931671"/>
            <a:ext cx="2324100" cy="742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819" y="3624752"/>
            <a:ext cx="336946" cy="2636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338" y="3680606"/>
            <a:ext cx="201967" cy="1935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7472" y="3624752"/>
            <a:ext cx="345950" cy="24940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682" y="3657600"/>
            <a:ext cx="350973" cy="2165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2389" y="2465920"/>
            <a:ext cx="366926" cy="26322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3569" y="2506000"/>
            <a:ext cx="148820" cy="18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10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574270" y="2899964"/>
            <a:ext cx="83037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정의 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등식 </a:t>
            </a:r>
            <a:r>
              <a:rPr lang="en-US" altLang="ko-KR" dirty="0"/>
              <a:t>: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도함수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err="1"/>
              <a:t>쌍곡함수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581" y="2853338"/>
            <a:ext cx="1333500" cy="447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167" y="2910488"/>
            <a:ext cx="1314450" cy="3905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703" y="2857560"/>
            <a:ext cx="2819400" cy="457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692" y="3764155"/>
            <a:ext cx="1514475" cy="2476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1301" y="3778768"/>
            <a:ext cx="1552575" cy="2381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3138" y="4512189"/>
            <a:ext cx="1381125" cy="4191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4575" y="4526476"/>
            <a:ext cx="1381125" cy="3905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2719" y="4489458"/>
            <a:ext cx="866775" cy="3905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19494" y="4526476"/>
            <a:ext cx="1362075" cy="3905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8317" y="4570420"/>
            <a:ext cx="990600" cy="22860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7/76/Sinh_cosh_tanh.svg/220px-Sinh_cosh_tanh.svg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897" y="2619342"/>
            <a:ext cx="3049936" cy="304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891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RNN</a:t>
            </a:r>
            <a:r>
              <a:rPr lang="ko-KR" altLang="en-US" dirty="0"/>
              <a:t>의 </a:t>
            </a:r>
            <a:r>
              <a:rPr lang="ko-KR" altLang="en-US" dirty="0" err="1"/>
              <a:t>계산그래프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41122"/>
            <a:ext cx="6451369" cy="51120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558" y="1405837"/>
            <a:ext cx="3386242" cy="21730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854" y="4015221"/>
            <a:ext cx="1771650" cy="3238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578" y="3588624"/>
            <a:ext cx="257175" cy="276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0543" y="4442019"/>
            <a:ext cx="1323975" cy="333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0543" y="4878342"/>
            <a:ext cx="1381125" cy="3238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0543" y="5305140"/>
            <a:ext cx="1181100" cy="2857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8643" y="5693838"/>
            <a:ext cx="110490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38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RNNLM (RNN Language Model)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852" y="1690688"/>
            <a:ext cx="8052296" cy="447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5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RNNLM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401" y="1233845"/>
            <a:ext cx="7095197" cy="55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46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Back Propagation Through Time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7" y="1342331"/>
            <a:ext cx="8315325" cy="1438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5840" y="2722416"/>
            <a:ext cx="103479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시계열</a:t>
            </a:r>
            <a:r>
              <a:rPr lang="ko-KR" altLang="en-US" dirty="0"/>
              <a:t> 데이터의 처음부터 끝까지 </a:t>
            </a:r>
            <a:r>
              <a:rPr lang="ko-KR" altLang="en-US" dirty="0" err="1"/>
              <a:t>순전파를</a:t>
            </a:r>
            <a:r>
              <a:rPr lang="ko-KR" altLang="en-US" dirty="0"/>
              <a:t> 하고 다시 끝에서 처음까지 </a:t>
            </a:r>
            <a:r>
              <a:rPr lang="ko-KR" altLang="en-US" dirty="0" err="1"/>
              <a:t>역전파를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동일한 노드를 </a:t>
            </a:r>
            <a:r>
              <a:rPr lang="ko-KR" altLang="en-US" dirty="0" err="1"/>
              <a:t>펼쳐놓았기</a:t>
            </a:r>
            <a:r>
              <a:rPr lang="ko-KR" altLang="en-US" dirty="0"/>
              <a:t> 때문에 가중치 행렬은 모두 동일하다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노드의 동일한 가중치 행렬에서 </a:t>
            </a:r>
            <a:r>
              <a:rPr lang="en-US" altLang="ko-KR" dirty="0"/>
              <a:t>gradient</a:t>
            </a:r>
            <a:r>
              <a:rPr lang="ko-KR" altLang="en-US" dirty="0"/>
              <a:t>를 모두 구하고 합한 후 가중치 행렬을 업데이트한다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한번 학습할 때마다 긴 </a:t>
            </a:r>
            <a:r>
              <a:rPr lang="ko-KR" altLang="en-US" dirty="0" err="1"/>
              <a:t>시계열</a:t>
            </a:r>
            <a:r>
              <a:rPr lang="ko-KR" altLang="en-US" dirty="0"/>
              <a:t> 데이터를 소진하기 때문에 막대한 </a:t>
            </a:r>
            <a:r>
              <a:rPr lang="ko-KR" altLang="en-US" dirty="0" err="1"/>
              <a:t>계산비용이</a:t>
            </a:r>
            <a:r>
              <a:rPr lang="ko-KR" altLang="en-US" dirty="0"/>
              <a:t> 들어간다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truncated BPTT</a:t>
            </a:r>
            <a:r>
              <a:rPr lang="ko-KR" altLang="en-US" dirty="0"/>
              <a:t>를 생각한다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86" y="5232861"/>
            <a:ext cx="835342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59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CBOW(</a:t>
            </a:r>
            <a:r>
              <a:rPr lang="en-US" altLang="ko-KR" dirty="0" err="1"/>
              <a:t>continous</a:t>
            </a:r>
            <a:r>
              <a:rPr lang="en-US" altLang="ko-KR" dirty="0"/>
              <a:t> bag-of-words) </a:t>
            </a:r>
            <a:r>
              <a:rPr lang="ko-KR" altLang="en-US" dirty="0"/>
              <a:t>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346538" y="2186722"/>
                <a:ext cx="459700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입력층의 개수 </a:t>
                </a:r>
                <a:r>
                  <a:rPr lang="en-US" altLang="ko-KR" dirty="0"/>
                  <a:t>= </a:t>
                </a:r>
                <a:r>
                  <a:rPr lang="ko-KR" altLang="en-US" dirty="0"/>
                  <a:t>윈도우 크기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×2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각 </a:t>
                </a:r>
                <a:r>
                  <a:rPr lang="ko-KR" altLang="en-US" dirty="0" err="1"/>
                  <a:t>입력층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출력층</a:t>
                </a:r>
                <a:r>
                  <a:rPr lang="ko-KR" altLang="en-US" dirty="0"/>
                  <a:t> 뉴런의 개수</a:t>
                </a:r>
                <a:endParaRPr lang="en-US" altLang="ko-KR" dirty="0"/>
              </a:p>
              <a:p>
                <a:r>
                  <a:rPr lang="en-US" altLang="ko-KR" dirty="0"/>
                  <a:t>= </a:t>
                </a:r>
                <a:r>
                  <a:rPr lang="ko-KR" altLang="en-US" dirty="0"/>
                  <a:t>말뭉치가 포함하는 어휘의 개수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 err="1"/>
                  <a:t>은닉층</a:t>
                </a:r>
                <a:r>
                  <a:rPr lang="ko-KR" altLang="en-US" dirty="0"/>
                  <a:t> 뉴런의 개수 </a:t>
                </a:r>
                <a:r>
                  <a:rPr lang="en-US" altLang="ko-KR" dirty="0"/>
                  <a:t>= </a:t>
                </a:r>
                <a:r>
                  <a:rPr lang="ko-KR" altLang="en-US" dirty="0" err="1"/>
                  <a:t>벡터표현의</a:t>
                </a:r>
                <a:r>
                  <a:rPr lang="ko-KR" altLang="en-US" dirty="0"/>
                  <a:t> 차원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입력 가중치 행렬은 동일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 err="1"/>
                  <a:t>은닉층에</a:t>
                </a:r>
                <a:r>
                  <a:rPr lang="ko-KR" altLang="en-US" dirty="0"/>
                  <a:t> 활성화 함수는 없다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편향은 없다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538" y="2186722"/>
                <a:ext cx="4597005" cy="3416320"/>
              </a:xfrm>
              <a:prstGeom prst="rect">
                <a:avLst/>
              </a:prstGeom>
              <a:blipFill>
                <a:blip r:embed="rId2"/>
                <a:stretch>
                  <a:fillRect l="-1061" t="-1071" b="-1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61" y="1607560"/>
            <a:ext cx="6679909" cy="457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2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2002" y="3579580"/>
            <a:ext cx="3883472" cy="2850055"/>
          </a:xfrm>
          <a:prstGeom prst="rect">
            <a:avLst/>
          </a:prstGeom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Truncated BPTT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2590" y="4143644"/>
            <a:ext cx="58438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첫번째 블록의 가중치 행렬은 동일하다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 블록에서 처음부터 끝까지 </a:t>
            </a:r>
            <a:r>
              <a:rPr lang="ko-KR" altLang="en-US" dirty="0" err="1"/>
              <a:t>순전파를</a:t>
            </a:r>
            <a:r>
              <a:rPr lang="ko-KR" altLang="en-US" dirty="0"/>
              <a:t> 하고 다시 끝에서</a:t>
            </a:r>
            <a:r>
              <a:rPr lang="en-US" altLang="ko-KR" dirty="0"/>
              <a:t> </a:t>
            </a:r>
            <a:r>
              <a:rPr lang="ko-KR" altLang="en-US" dirty="0"/>
              <a:t>처음까지 </a:t>
            </a:r>
            <a:r>
              <a:rPr lang="ko-KR" altLang="en-US" dirty="0" err="1"/>
              <a:t>역전파를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 블록의 동일한 가중치 행렬에서 </a:t>
            </a:r>
            <a:r>
              <a:rPr lang="ko-KR" altLang="en-US" dirty="0" err="1"/>
              <a:t>그레디언트를</a:t>
            </a:r>
            <a:r>
              <a:rPr lang="ko-KR" altLang="en-US" dirty="0"/>
              <a:t> 모두 구하고 합한 후 가중치 행렬을 업데이트한다</a:t>
            </a:r>
            <a:r>
              <a:rPr lang="en-US" altLang="ko-KR" dirty="0"/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72589" y="1489721"/>
            <a:ext cx="4487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말뭉치를 일정한 길이의 블록으로 나눈다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943" y="2043719"/>
            <a:ext cx="7370154" cy="135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93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Truncated BPTT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3385" y="1920240"/>
            <a:ext cx="618466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첫번째 블록의 </a:t>
            </a:r>
            <a:r>
              <a:rPr lang="ko-KR" altLang="en-US" dirty="0" err="1"/>
              <a:t>출력값이</a:t>
            </a:r>
            <a:r>
              <a:rPr lang="ko-KR" altLang="en-US" dirty="0"/>
              <a:t> 두번째 블록의 </a:t>
            </a:r>
            <a:r>
              <a:rPr lang="ko-KR" altLang="en-US" dirty="0" err="1"/>
              <a:t>입력값이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업데이트된 가중치 행렬이 두번째 블록의 가중치 행렬이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 블록에서 처음부터 끝까지 </a:t>
            </a:r>
            <a:r>
              <a:rPr lang="ko-KR" altLang="en-US" dirty="0" err="1"/>
              <a:t>순전파를</a:t>
            </a:r>
            <a:r>
              <a:rPr lang="ko-KR" altLang="en-US" dirty="0"/>
              <a:t> 하고 다시 끝에서</a:t>
            </a:r>
            <a:r>
              <a:rPr lang="en-US" altLang="ko-KR" dirty="0"/>
              <a:t> </a:t>
            </a:r>
            <a:r>
              <a:rPr lang="ko-KR" altLang="en-US" dirty="0"/>
              <a:t>처음까지 </a:t>
            </a:r>
            <a:r>
              <a:rPr lang="ko-KR" altLang="en-US" dirty="0" err="1"/>
              <a:t>역전파를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 블록의 동일한 가중치 행렬에서 </a:t>
            </a:r>
            <a:r>
              <a:rPr lang="ko-KR" altLang="en-US" dirty="0" err="1"/>
              <a:t>그레디언트를</a:t>
            </a:r>
            <a:r>
              <a:rPr lang="ko-KR" altLang="en-US" dirty="0"/>
              <a:t> 모두 구하고 합한 후 가중치 행렬을 업데이트한다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 블록의 </a:t>
            </a:r>
            <a:r>
              <a:rPr lang="ko-KR" altLang="en-US" dirty="0" err="1"/>
              <a:t>순전파</a:t>
            </a:r>
            <a:r>
              <a:rPr lang="ko-KR" altLang="en-US" dirty="0"/>
              <a:t> 값이 두번째 블록의 </a:t>
            </a:r>
            <a:r>
              <a:rPr lang="ko-KR" altLang="en-US" dirty="0" err="1"/>
              <a:t>입력값이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업데이트된 가중치 행렬이 세번째 블록의 가중치 행렬이 된다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1912" y="2375588"/>
            <a:ext cx="4663805" cy="333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88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Truncated BPTT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3197"/>
            <a:ext cx="10679658" cy="437895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993546" y="1404484"/>
            <a:ext cx="4568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이후 모든 블록에서 같은 작업을 반복한다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28748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err="1"/>
              <a:t>미니배치</a:t>
            </a:r>
            <a:r>
              <a:rPr lang="ko-KR" altLang="en-US" dirty="0"/>
              <a:t> </a:t>
            </a:r>
            <a:r>
              <a:rPr lang="en-US" altLang="ko-KR" dirty="0"/>
              <a:t>Truncated BPTT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67" y="1279274"/>
            <a:ext cx="5303865" cy="544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059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052271" y="4706992"/>
            <a:ext cx="6908802" cy="1429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Time RNN </a:t>
            </a:r>
            <a:r>
              <a:rPr lang="ko-KR" altLang="en-US" dirty="0" err="1"/>
              <a:t>순전파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10443" y="5303944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xs</a:t>
            </a:r>
            <a:r>
              <a:rPr lang="en-US" altLang="ko-KR" dirty="0"/>
              <a:t> =</a:t>
            </a:r>
            <a:endParaRPr lang="ko-KR" altLang="en-US" dirty="0"/>
          </a:p>
        </p:txBody>
      </p:sp>
      <p:sp>
        <p:nvSpPr>
          <p:cNvPr id="12" name="아래쪽 화살표 11"/>
          <p:cNvSpPr/>
          <p:nvPr/>
        </p:nvSpPr>
        <p:spPr>
          <a:xfrm rot="10800000">
            <a:off x="3523067" y="4391617"/>
            <a:ext cx="224009" cy="211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916803" y="4706991"/>
            <a:ext cx="0" cy="1429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92527" y="5291804"/>
            <a:ext cx="124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batch_size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3052271" y="6200072"/>
            <a:ext cx="69088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139631" y="6268330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time_size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3050155" y="6269504"/>
            <a:ext cx="9458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916803" y="6286430"/>
            <a:ext cx="1536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wordvec_size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3136596" y="471545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136596" y="5016014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154248" y="583588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539693" y="5056619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276816" y="471545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276816" y="5016014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4294468" y="583588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679913" y="5056619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626827" y="471545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626827" y="5016014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644479" y="583588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029924" y="5056619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8880414" y="471545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8880414" y="5016014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8898066" y="583588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9283511" y="5056619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7297121" y="5200680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. . . . . 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955217" y="3971013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xs</a:t>
            </a:r>
            <a:r>
              <a:rPr lang="en-US" altLang="ko-KR" dirty="0">
                <a:solidFill>
                  <a:srgbClr val="FF0000"/>
                </a:solidFill>
              </a:rPr>
              <a:t>[ : ,0, : ]</a:t>
            </a:r>
            <a:endParaRPr lang="ko-KR" altLang="en-US" dirty="0"/>
          </a:p>
        </p:txBody>
      </p:sp>
      <p:sp>
        <p:nvSpPr>
          <p:cNvPr id="62" name="아래쪽 화살표 61"/>
          <p:cNvSpPr/>
          <p:nvPr/>
        </p:nvSpPr>
        <p:spPr>
          <a:xfrm rot="10800000">
            <a:off x="4714419" y="4391617"/>
            <a:ext cx="224009" cy="211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146569" y="3971013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xs</a:t>
            </a:r>
            <a:r>
              <a:rPr lang="en-US" altLang="ko-KR" dirty="0">
                <a:solidFill>
                  <a:srgbClr val="00B050"/>
                </a:solidFill>
              </a:rPr>
              <a:t>[ : ,1, : ]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4" name="아래쪽 화살표 63"/>
          <p:cNvSpPr/>
          <p:nvPr/>
        </p:nvSpPr>
        <p:spPr>
          <a:xfrm rot="10800000">
            <a:off x="6002098" y="4391617"/>
            <a:ext cx="224009" cy="211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434248" y="3971013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</a:rPr>
              <a:t>xs</a:t>
            </a:r>
            <a:r>
              <a:rPr lang="en-US" altLang="ko-KR" dirty="0">
                <a:solidFill>
                  <a:srgbClr val="0070C0"/>
                </a:solidFill>
              </a:rPr>
              <a:t>[ : ,2, : ]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6" name="아래쪽 화살표 65"/>
          <p:cNvSpPr/>
          <p:nvPr/>
        </p:nvSpPr>
        <p:spPr>
          <a:xfrm rot="10800000">
            <a:off x="9302247" y="4391617"/>
            <a:ext cx="224009" cy="211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8734397" y="3971013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7030A0"/>
                </a:solidFill>
              </a:rPr>
              <a:t>xs</a:t>
            </a:r>
            <a:r>
              <a:rPr lang="en-US" altLang="ko-KR" dirty="0">
                <a:solidFill>
                  <a:srgbClr val="7030A0"/>
                </a:solidFill>
              </a:rPr>
              <a:t>[ : ,T-1, : ]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3102148" y="3304520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3217122" y="3326067"/>
            <a:ext cx="678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RNN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4316160" y="3304520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4431134" y="3326067"/>
            <a:ext cx="678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RNN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5567441" y="3304520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5682415" y="3326067"/>
            <a:ext cx="678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RNN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8894966" y="3304520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직사각형 124"/>
          <p:cNvSpPr/>
          <p:nvPr/>
        </p:nvSpPr>
        <p:spPr>
          <a:xfrm>
            <a:off x="9009940" y="3326067"/>
            <a:ext cx="678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RNN</a:t>
            </a:r>
          </a:p>
        </p:txBody>
      </p:sp>
      <p:cxnSp>
        <p:nvCxnSpPr>
          <p:cNvPr id="126" name="직선 화살표 연결선 125"/>
          <p:cNvCxnSpPr/>
          <p:nvPr/>
        </p:nvCxnSpPr>
        <p:spPr>
          <a:xfrm>
            <a:off x="2262869" y="3490070"/>
            <a:ext cx="789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>
            <a:off x="3998095" y="3490070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>
            <a:off x="5261399" y="3490070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>
            <a:off x="6486239" y="3490070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>
            <a:off x="8595036" y="3490070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직사각형 130"/>
          <p:cNvSpPr/>
          <p:nvPr/>
        </p:nvSpPr>
        <p:spPr>
          <a:xfrm>
            <a:off x="7220568" y="3243746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. . . . . .</a:t>
            </a:r>
          </a:p>
        </p:txBody>
      </p:sp>
      <p:cxnSp>
        <p:nvCxnSpPr>
          <p:cNvPr id="132" name="직선 화살표 연결선 131"/>
          <p:cNvCxnSpPr/>
          <p:nvPr/>
        </p:nvCxnSpPr>
        <p:spPr>
          <a:xfrm>
            <a:off x="9812377" y="3490070"/>
            <a:ext cx="789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/>
          <p:nvPr/>
        </p:nvCxnSpPr>
        <p:spPr>
          <a:xfrm rot="10800000">
            <a:off x="3620061" y="3712025"/>
            <a:ext cx="0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 rot="10800000">
            <a:off x="4826423" y="3712025"/>
            <a:ext cx="0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rot="10800000">
            <a:off x="6021610" y="3712025"/>
            <a:ext cx="0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/>
          <p:nvPr/>
        </p:nvCxnSpPr>
        <p:spPr>
          <a:xfrm rot="10800000">
            <a:off x="9348641" y="3712025"/>
            <a:ext cx="0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/>
          <p:nvPr/>
        </p:nvCxnSpPr>
        <p:spPr>
          <a:xfrm rot="10800000">
            <a:off x="4121179" y="3002677"/>
            <a:ext cx="0" cy="482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/>
          <p:nvPr/>
        </p:nvCxnSpPr>
        <p:spPr>
          <a:xfrm rot="10800000">
            <a:off x="5346040" y="3002677"/>
            <a:ext cx="0" cy="482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/>
          <p:cNvCxnSpPr/>
          <p:nvPr/>
        </p:nvCxnSpPr>
        <p:spPr>
          <a:xfrm rot="10800000">
            <a:off x="6576281" y="3002677"/>
            <a:ext cx="0" cy="482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/>
          <p:cNvCxnSpPr/>
          <p:nvPr/>
        </p:nvCxnSpPr>
        <p:spPr>
          <a:xfrm rot="10800000">
            <a:off x="9986630" y="3002677"/>
            <a:ext cx="0" cy="482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직사각형 140"/>
          <p:cNvSpPr/>
          <p:nvPr/>
        </p:nvSpPr>
        <p:spPr>
          <a:xfrm>
            <a:off x="3559347" y="1555952"/>
            <a:ext cx="6908802" cy="1429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직사각형 141"/>
          <p:cNvSpPr/>
          <p:nvPr/>
        </p:nvSpPr>
        <p:spPr>
          <a:xfrm>
            <a:off x="1509207" y="2158184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hs</a:t>
            </a:r>
            <a:r>
              <a:rPr lang="en-US" altLang="ko-KR" dirty="0"/>
              <a:t> =</a:t>
            </a:r>
            <a:endParaRPr lang="ko-KR" altLang="en-US" dirty="0"/>
          </a:p>
        </p:txBody>
      </p:sp>
      <p:cxnSp>
        <p:nvCxnSpPr>
          <p:cNvPr id="143" name="직선 화살표 연결선 142"/>
          <p:cNvCxnSpPr/>
          <p:nvPr/>
        </p:nvCxnSpPr>
        <p:spPr>
          <a:xfrm>
            <a:off x="3423879" y="1555951"/>
            <a:ext cx="0" cy="1429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/>
          <p:cNvSpPr/>
          <p:nvPr/>
        </p:nvSpPr>
        <p:spPr>
          <a:xfrm>
            <a:off x="2199603" y="2140764"/>
            <a:ext cx="124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batch_size</a:t>
            </a:r>
            <a:endParaRPr lang="ko-KR" altLang="en-US" dirty="0"/>
          </a:p>
        </p:txBody>
      </p:sp>
      <p:cxnSp>
        <p:nvCxnSpPr>
          <p:cNvPr id="145" name="직선 화살표 연결선 144"/>
          <p:cNvCxnSpPr/>
          <p:nvPr/>
        </p:nvCxnSpPr>
        <p:spPr>
          <a:xfrm>
            <a:off x="3546424" y="1497031"/>
            <a:ext cx="69088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6554029" y="1125656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time_size</a:t>
            </a:r>
            <a:endParaRPr lang="ko-KR" altLang="en-US" dirty="0"/>
          </a:p>
        </p:txBody>
      </p:sp>
      <p:cxnSp>
        <p:nvCxnSpPr>
          <p:cNvPr id="147" name="직선 화살표 연결선 146"/>
          <p:cNvCxnSpPr/>
          <p:nvPr/>
        </p:nvCxnSpPr>
        <p:spPr>
          <a:xfrm>
            <a:off x="3539693" y="1433874"/>
            <a:ext cx="90806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3282460" y="1023937"/>
            <a:ext cx="1393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hidden_size</a:t>
            </a:r>
            <a:endParaRPr lang="ko-KR" altLang="en-US" dirty="0"/>
          </a:p>
        </p:txBody>
      </p:sp>
      <p:sp>
        <p:nvSpPr>
          <p:cNvPr id="149" name="직사각형 148"/>
          <p:cNvSpPr/>
          <p:nvPr/>
        </p:nvSpPr>
        <p:spPr>
          <a:xfrm>
            <a:off x="3643672" y="156441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3643672" y="1864974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4046769" y="1905579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52" name="직사각형 151"/>
          <p:cNvSpPr/>
          <p:nvPr/>
        </p:nvSpPr>
        <p:spPr>
          <a:xfrm>
            <a:off x="4783892" y="156441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4783892" y="1864974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5186989" y="1905579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6133903" y="156441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56" name="직사각형 155"/>
          <p:cNvSpPr/>
          <p:nvPr/>
        </p:nvSpPr>
        <p:spPr>
          <a:xfrm>
            <a:off x="6133903" y="1864974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57" name="직사각형 156"/>
          <p:cNvSpPr/>
          <p:nvPr/>
        </p:nvSpPr>
        <p:spPr>
          <a:xfrm>
            <a:off x="6537000" y="1905579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58" name="직사각형 157"/>
          <p:cNvSpPr/>
          <p:nvPr/>
        </p:nvSpPr>
        <p:spPr>
          <a:xfrm>
            <a:off x="9387490" y="156441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9387490" y="1864974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160" name="직사각형 159"/>
          <p:cNvSpPr/>
          <p:nvPr/>
        </p:nvSpPr>
        <p:spPr>
          <a:xfrm>
            <a:off x="9790587" y="1905579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161" name="직사각형 160"/>
          <p:cNvSpPr/>
          <p:nvPr/>
        </p:nvSpPr>
        <p:spPr>
          <a:xfrm>
            <a:off x="7804197" y="2049640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. . . . . .</a:t>
            </a:r>
          </a:p>
        </p:txBody>
      </p:sp>
      <p:sp>
        <p:nvSpPr>
          <p:cNvPr id="162" name="직사각형 161"/>
          <p:cNvSpPr/>
          <p:nvPr/>
        </p:nvSpPr>
        <p:spPr>
          <a:xfrm>
            <a:off x="3648372" y="268118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63" name="직사각형 162"/>
          <p:cNvSpPr/>
          <p:nvPr/>
        </p:nvSpPr>
        <p:spPr>
          <a:xfrm>
            <a:off x="4788592" y="268118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64" name="직사각형 163"/>
          <p:cNvSpPr/>
          <p:nvPr/>
        </p:nvSpPr>
        <p:spPr>
          <a:xfrm>
            <a:off x="6138603" y="268118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65" name="직사각형 164"/>
          <p:cNvSpPr/>
          <p:nvPr/>
        </p:nvSpPr>
        <p:spPr>
          <a:xfrm>
            <a:off x="9392190" y="268118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</p:spTree>
    <p:extLst>
      <p:ext uri="{BB962C8B-B14F-4D97-AF65-F5344CB8AC3E}">
        <p14:creationId xmlns:p14="http://schemas.microsoft.com/office/powerpoint/2010/main" val="3704108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964806" y="4719513"/>
            <a:ext cx="6908802" cy="1429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Time RNN </a:t>
            </a:r>
            <a:r>
              <a:rPr lang="ko-KR" altLang="en-US" dirty="0" err="1"/>
              <a:t>역전파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916238" y="527936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dxs</a:t>
            </a:r>
            <a:r>
              <a:rPr lang="en-US" altLang="ko-KR" dirty="0"/>
              <a:t> =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829338" y="4719512"/>
            <a:ext cx="0" cy="1429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605062" y="5304325"/>
            <a:ext cx="124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batch_size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964806" y="6217741"/>
            <a:ext cx="69088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061577" y="6190088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time_size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964806" y="6281349"/>
            <a:ext cx="9458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781771" y="6250133"/>
            <a:ext cx="1536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wordvec_size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3049131" y="472798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049131" y="502853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3066783" y="584840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452228" y="5069140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189351" y="472798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189351" y="502853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4207003" y="584840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592448" y="5069140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539362" y="472798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539362" y="502853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557014" y="584840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942459" y="5069140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8792949" y="472798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8792949" y="502853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8810601" y="584840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9196046" y="5069140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7209656" y="5213201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. . . . . .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3014683" y="3805146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129657" y="3826693"/>
            <a:ext cx="678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RNN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4228695" y="3805146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4343669" y="3826693"/>
            <a:ext cx="678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RNN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5479976" y="3805146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594950" y="3826693"/>
            <a:ext cx="678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RNN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8807501" y="3805146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8922475" y="3826693"/>
            <a:ext cx="678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RNN</a:t>
            </a:r>
          </a:p>
        </p:txBody>
      </p:sp>
      <p:cxnSp>
        <p:nvCxnSpPr>
          <p:cNvPr id="76" name="직선 화살표 연결선 75"/>
          <p:cNvCxnSpPr/>
          <p:nvPr/>
        </p:nvCxnSpPr>
        <p:spPr>
          <a:xfrm rot="10800000">
            <a:off x="3910630" y="3990696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rot="10800000">
            <a:off x="5173934" y="3990696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rot="10800000">
            <a:off x="6398774" y="3990696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rot="10800000">
            <a:off x="8507571" y="3990696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7133103" y="3744372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. . . . . .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>
            <a:off x="3532596" y="4215279"/>
            <a:ext cx="0" cy="43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>
            <a:off x="4738958" y="4215279"/>
            <a:ext cx="0" cy="43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>
            <a:off x="5934145" y="4215279"/>
            <a:ext cx="0" cy="43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>
            <a:off x="9261176" y="4215279"/>
            <a:ext cx="0" cy="43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rot="10800000" flipH="1" flipV="1">
            <a:off x="4083811" y="3611225"/>
            <a:ext cx="17695" cy="360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덧셈 기호 20"/>
          <p:cNvSpPr/>
          <p:nvPr/>
        </p:nvSpPr>
        <p:spPr>
          <a:xfrm>
            <a:off x="3950805" y="4056630"/>
            <a:ext cx="198369" cy="180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덧셈 기호 112"/>
          <p:cNvSpPr/>
          <p:nvPr/>
        </p:nvSpPr>
        <p:spPr>
          <a:xfrm>
            <a:off x="5204430" y="4056630"/>
            <a:ext cx="198369" cy="180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덧셈 기호 113"/>
          <p:cNvSpPr/>
          <p:nvPr/>
        </p:nvSpPr>
        <p:spPr>
          <a:xfrm>
            <a:off x="6435418" y="4056630"/>
            <a:ext cx="198369" cy="1800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직사각형 118"/>
          <p:cNvSpPr/>
          <p:nvPr/>
        </p:nvSpPr>
        <p:spPr>
          <a:xfrm>
            <a:off x="652441" y="3717476"/>
            <a:ext cx="2177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그레디언트를</a:t>
            </a:r>
            <a:r>
              <a:rPr lang="ko-KR" altLang="en-US" dirty="0"/>
              <a:t> 각각 모두 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29" name="직선 화살표 연결선 128"/>
          <p:cNvCxnSpPr/>
          <p:nvPr/>
        </p:nvCxnSpPr>
        <p:spPr>
          <a:xfrm rot="10800000" flipH="1" flipV="1">
            <a:off x="5295599" y="3611225"/>
            <a:ext cx="17695" cy="360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rot="10800000" flipH="1" flipV="1">
            <a:off x="6570023" y="3611225"/>
            <a:ext cx="17695" cy="360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/>
          <p:cNvSpPr/>
          <p:nvPr/>
        </p:nvSpPr>
        <p:spPr>
          <a:xfrm>
            <a:off x="3471882" y="1555731"/>
            <a:ext cx="6908802" cy="1429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1423314" y="2115580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dhs</a:t>
            </a:r>
            <a:r>
              <a:rPr lang="en-US" altLang="ko-KR" dirty="0"/>
              <a:t> =</a:t>
            </a:r>
            <a:endParaRPr lang="ko-KR" altLang="en-US" dirty="0"/>
          </a:p>
        </p:txBody>
      </p:sp>
      <p:cxnSp>
        <p:nvCxnSpPr>
          <p:cNvPr id="134" name="직선 화살표 연결선 133"/>
          <p:cNvCxnSpPr/>
          <p:nvPr/>
        </p:nvCxnSpPr>
        <p:spPr>
          <a:xfrm>
            <a:off x="3336414" y="1555730"/>
            <a:ext cx="0" cy="1429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2112138" y="2140543"/>
            <a:ext cx="124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batch_size</a:t>
            </a:r>
            <a:endParaRPr lang="ko-KR" altLang="en-US" dirty="0"/>
          </a:p>
        </p:txBody>
      </p:sp>
      <p:cxnSp>
        <p:nvCxnSpPr>
          <p:cNvPr id="136" name="직선 화살표 연결선 135"/>
          <p:cNvCxnSpPr/>
          <p:nvPr/>
        </p:nvCxnSpPr>
        <p:spPr>
          <a:xfrm>
            <a:off x="3458959" y="1462466"/>
            <a:ext cx="69088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/>
          <p:cNvCxnSpPr/>
          <p:nvPr/>
        </p:nvCxnSpPr>
        <p:spPr>
          <a:xfrm>
            <a:off x="3452228" y="1367506"/>
            <a:ext cx="90806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3556207" y="156419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3556207" y="1864753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3959304" y="1905358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4696427" y="156419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4696427" y="1864753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5099524" y="1905358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44" name="직사각형 143"/>
          <p:cNvSpPr/>
          <p:nvPr/>
        </p:nvSpPr>
        <p:spPr>
          <a:xfrm>
            <a:off x="6046438" y="156419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6046438" y="1864753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46" name="직사각형 145"/>
          <p:cNvSpPr/>
          <p:nvPr/>
        </p:nvSpPr>
        <p:spPr>
          <a:xfrm>
            <a:off x="6449535" y="1905358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9300025" y="156419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9300025" y="1864753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9703122" y="1905358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7716732" y="2049419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. . . . . .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3560907" y="2680964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52" name="직사각형 151"/>
          <p:cNvSpPr/>
          <p:nvPr/>
        </p:nvSpPr>
        <p:spPr>
          <a:xfrm>
            <a:off x="4701127" y="2680964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53" name="직사각형 152"/>
          <p:cNvSpPr/>
          <p:nvPr/>
        </p:nvSpPr>
        <p:spPr>
          <a:xfrm>
            <a:off x="6051138" y="2680964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54" name="직사각형 153"/>
          <p:cNvSpPr/>
          <p:nvPr/>
        </p:nvSpPr>
        <p:spPr>
          <a:xfrm>
            <a:off x="9304725" y="2680964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3211026" y="3277928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dhs</a:t>
            </a:r>
            <a:r>
              <a:rPr lang="en-US" altLang="ko-KR" dirty="0">
                <a:solidFill>
                  <a:srgbClr val="FF0000"/>
                </a:solidFill>
              </a:rPr>
              <a:t>[ : ,0, : ]</a:t>
            </a:r>
            <a:endParaRPr lang="ko-KR" altLang="en-US" dirty="0"/>
          </a:p>
        </p:txBody>
      </p:sp>
      <p:sp>
        <p:nvSpPr>
          <p:cNvPr id="156" name="직사각형 155"/>
          <p:cNvSpPr/>
          <p:nvPr/>
        </p:nvSpPr>
        <p:spPr>
          <a:xfrm>
            <a:off x="4591287" y="3273296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dhs</a:t>
            </a:r>
            <a:r>
              <a:rPr lang="en-US" altLang="ko-KR" dirty="0">
                <a:solidFill>
                  <a:srgbClr val="00B050"/>
                </a:solidFill>
              </a:rPr>
              <a:t>[ : ,1, : ]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5934145" y="3281313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</a:rPr>
              <a:t>dhs</a:t>
            </a:r>
            <a:r>
              <a:rPr lang="en-US" altLang="ko-KR" dirty="0">
                <a:solidFill>
                  <a:srgbClr val="0070C0"/>
                </a:solidFill>
              </a:rPr>
              <a:t>[ : ,2, : ]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58" name="직사각형 157"/>
          <p:cNvSpPr/>
          <p:nvPr/>
        </p:nvSpPr>
        <p:spPr>
          <a:xfrm>
            <a:off x="9019637" y="3272846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7030A0"/>
                </a:solidFill>
              </a:rPr>
              <a:t>dhs</a:t>
            </a:r>
            <a:r>
              <a:rPr lang="en-US" altLang="ko-KR" dirty="0">
                <a:solidFill>
                  <a:srgbClr val="7030A0"/>
                </a:solidFill>
              </a:rPr>
              <a:t>[ : ,T-1, : ]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159" name="아래쪽 화살표 158"/>
          <p:cNvSpPr/>
          <p:nvPr/>
        </p:nvSpPr>
        <p:spPr>
          <a:xfrm>
            <a:off x="3986958" y="3029852"/>
            <a:ext cx="224009" cy="211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아래쪽 화살표 159"/>
          <p:cNvSpPr/>
          <p:nvPr/>
        </p:nvSpPr>
        <p:spPr>
          <a:xfrm>
            <a:off x="5061928" y="3029852"/>
            <a:ext cx="224009" cy="211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아래쪽 화살표 160"/>
          <p:cNvSpPr/>
          <p:nvPr/>
        </p:nvSpPr>
        <p:spPr>
          <a:xfrm>
            <a:off x="6391448" y="3029852"/>
            <a:ext cx="224009" cy="211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아래쪽 화살표 161"/>
          <p:cNvSpPr/>
          <p:nvPr/>
        </p:nvSpPr>
        <p:spPr>
          <a:xfrm>
            <a:off x="9693344" y="3029852"/>
            <a:ext cx="224009" cy="211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/>
          <p:cNvSpPr/>
          <p:nvPr/>
        </p:nvSpPr>
        <p:spPr>
          <a:xfrm>
            <a:off x="6469474" y="1101101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time_size</a:t>
            </a:r>
            <a:endParaRPr lang="ko-KR" altLang="en-US" dirty="0"/>
          </a:p>
        </p:txBody>
      </p:sp>
      <p:sp>
        <p:nvSpPr>
          <p:cNvPr id="164" name="직사각형 163"/>
          <p:cNvSpPr/>
          <p:nvPr/>
        </p:nvSpPr>
        <p:spPr>
          <a:xfrm>
            <a:off x="3197957" y="1031141"/>
            <a:ext cx="1393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hidden_size</a:t>
            </a:r>
            <a:endParaRPr lang="ko-KR" altLang="en-US" dirty="0"/>
          </a:p>
        </p:txBody>
      </p:sp>
      <p:cxnSp>
        <p:nvCxnSpPr>
          <p:cNvPr id="96" name="직선 화살표 연결선 95"/>
          <p:cNvCxnSpPr/>
          <p:nvPr/>
        </p:nvCxnSpPr>
        <p:spPr>
          <a:xfrm flipH="1">
            <a:off x="9797564" y="3990696"/>
            <a:ext cx="278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065267" y="3721803"/>
            <a:ext cx="0" cy="273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446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RNNLM</a:t>
            </a:r>
            <a:r>
              <a:rPr lang="ko-KR" altLang="en-US" dirty="0"/>
              <a:t>의 시간에 대한 블록화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485" y="1465587"/>
            <a:ext cx="8985029" cy="521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908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Time Embedding </a:t>
            </a:r>
            <a:r>
              <a:rPr lang="ko-KR" altLang="en-US" dirty="0" err="1"/>
              <a:t>순전파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738629" y="4279993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xs</a:t>
            </a:r>
            <a:r>
              <a:rPr lang="en-US" altLang="ko-KR" dirty="0">
                <a:solidFill>
                  <a:srgbClr val="FF0000"/>
                </a:solidFill>
              </a:rPr>
              <a:t>[ : ,0]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3969057" y="4279993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xs</a:t>
            </a:r>
            <a:r>
              <a:rPr lang="en-US" altLang="ko-KR" dirty="0">
                <a:solidFill>
                  <a:srgbClr val="00B050"/>
                </a:solidFill>
              </a:rPr>
              <a:t>[ : ,1]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256735" y="4279993"/>
            <a:ext cx="925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</a:rPr>
              <a:t>xs</a:t>
            </a:r>
            <a:r>
              <a:rPr lang="en-US" altLang="ko-KR" dirty="0">
                <a:solidFill>
                  <a:srgbClr val="0070C0"/>
                </a:solidFill>
              </a:rPr>
              <a:t>[ : ,2]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502179" y="4279993"/>
            <a:ext cx="1143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7030A0"/>
                </a:solidFill>
              </a:rPr>
              <a:t>xs</a:t>
            </a:r>
            <a:r>
              <a:rPr lang="en-US" altLang="ko-KR" dirty="0">
                <a:solidFill>
                  <a:srgbClr val="7030A0"/>
                </a:solidFill>
              </a:rPr>
              <a:t>[ : ,T-1]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776144" y="3496265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726774" y="3560214"/>
            <a:ext cx="9872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Embedding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990156" y="3496265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5241437" y="3496265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8568962" y="3496265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6894564" y="3435491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. . . . . .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10800000">
            <a:off x="3294057" y="3070959"/>
            <a:ext cx="0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rot="10800000">
            <a:off x="4500419" y="3070959"/>
            <a:ext cx="0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rot="10800000">
            <a:off x="5695606" y="3070959"/>
            <a:ext cx="0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rot="10800000">
            <a:off x="9022637" y="3070959"/>
            <a:ext cx="0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2717951" y="1558627"/>
            <a:ext cx="6908802" cy="1429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669383" y="2118476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out =</a:t>
            </a:r>
            <a:endParaRPr lang="ko-KR" altLang="en-US" dirty="0"/>
          </a:p>
        </p:txBody>
      </p:sp>
      <p:cxnSp>
        <p:nvCxnSpPr>
          <p:cNvPr id="94" name="직선 화살표 연결선 93"/>
          <p:cNvCxnSpPr/>
          <p:nvPr/>
        </p:nvCxnSpPr>
        <p:spPr>
          <a:xfrm>
            <a:off x="2582483" y="1558626"/>
            <a:ext cx="0" cy="1429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1358207" y="2143439"/>
            <a:ext cx="124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batch_size</a:t>
            </a:r>
            <a:endParaRPr lang="ko-KR" altLang="en-US" dirty="0"/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2705028" y="1497168"/>
            <a:ext cx="69088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5715543" y="1130817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time_size</a:t>
            </a:r>
            <a:endParaRPr lang="ko-KR" altLang="en-US" dirty="0"/>
          </a:p>
        </p:txBody>
      </p:sp>
      <p:cxnSp>
        <p:nvCxnSpPr>
          <p:cNvPr id="98" name="직선 화살표 연결선 97"/>
          <p:cNvCxnSpPr/>
          <p:nvPr/>
        </p:nvCxnSpPr>
        <p:spPr>
          <a:xfrm>
            <a:off x="2698297" y="1418110"/>
            <a:ext cx="90806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2444026" y="1048778"/>
            <a:ext cx="1536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wordvec_size</a:t>
            </a:r>
            <a:endParaRPr lang="ko-KR" altLang="en-US" dirty="0"/>
          </a:p>
        </p:txBody>
      </p:sp>
      <p:sp>
        <p:nvSpPr>
          <p:cNvPr id="100" name="직사각형 99"/>
          <p:cNvSpPr/>
          <p:nvPr/>
        </p:nvSpPr>
        <p:spPr>
          <a:xfrm>
            <a:off x="2802276" y="1567094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2802276" y="186764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3205373" y="1908254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3942496" y="1567094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3942496" y="186764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4345593" y="1908254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5292507" y="1567094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5292507" y="186764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5695604" y="1908254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8546094" y="1567094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8546094" y="186764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8949191" y="1908254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6962801" y="2052315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. . . . . .</a:t>
            </a:r>
          </a:p>
        </p:txBody>
      </p:sp>
      <p:cxnSp>
        <p:nvCxnSpPr>
          <p:cNvPr id="91" name="직선 화살표 연결선 90"/>
          <p:cNvCxnSpPr/>
          <p:nvPr/>
        </p:nvCxnSpPr>
        <p:spPr>
          <a:xfrm rot="10800000">
            <a:off x="3247622" y="3965643"/>
            <a:ext cx="0" cy="28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 rot="10800000">
            <a:off x="4472483" y="3965643"/>
            <a:ext cx="0" cy="28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/>
          <p:nvPr/>
        </p:nvCxnSpPr>
        <p:spPr>
          <a:xfrm rot="10800000">
            <a:off x="5702724" y="3965643"/>
            <a:ext cx="0" cy="28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 rot="10800000">
            <a:off x="9113073" y="3965643"/>
            <a:ext cx="0" cy="28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2806976" y="268386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3947196" y="268386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5297207" y="268386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8550794" y="268386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3957014" y="3560214"/>
            <a:ext cx="9872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Embedding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5196178" y="3560214"/>
            <a:ext cx="9872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Embedding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8527366" y="3560214"/>
            <a:ext cx="9872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Embedding</a:t>
            </a:r>
          </a:p>
        </p:txBody>
      </p:sp>
      <p:sp>
        <p:nvSpPr>
          <p:cNvPr id="76" name="아래쪽 화살표 75"/>
          <p:cNvSpPr/>
          <p:nvPr/>
        </p:nvSpPr>
        <p:spPr>
          <a:xfrm rot="10800000">
            <a:off x="3197063" y="4667722"/>
            <a:ext cx="224009" cy="211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아래쪽 화살표 76"/>
          <p:cNvSpPr/>
          <p:nvPr/>
        </p:nvSpPr>
        <p:spPr>
          <a:xfrm rot="10800000">
            <a:off x="4388415" y="4667722"/>
            <a:ext cx="224009" cy="211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아래쪽 화살표 77"/>
          <p:cNvSpPr/>
          <p:nvPr/>
        </p:nvSpPr>
        <p:spPr>
          <a:xfrm rot="10800000">
            <a:off x="5676094" y="4667722"/>
            <a:ext cx="224009" cy="211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아래쪽 화살표 78"/>
          <p:cNvSpPr/>
          <p:nvPr/>
        </p:nvSpPr>
        <p:spPr>
          <a:xfrm rot="10800000">
            <a:off x="8976243" y="4667722"/>
            <a:ext cx="224009" cy="211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2726267" y="4969388"/>
            <a:ext cx="6908802" cy="1429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677699" y="5529237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xs</a:t>
            </a:r>
            <a:r>
              <a:rPr lang="en-US" altLang="ko-KR" dirty="0"/>
              <a:t> =</a:t>
            </a:r>
            <a:endParaRPr lang="ko-KR" altLang="en-US" dirty="0"/>
          </a:p>
        </p:txBody>
      </p:sp>
      <p:cxnSp>
        <p:nvCxnSpPr>
          <p:cNvPr id="83" name="직선 화살표 연결선 82"/>
          <p:cNvCxnSpPr/>
          <p:nvPr/>
        </p:nvCxnSpPr>
        <p:spPr>
          <a:xfrm>
            <a:off x="2590799" y="4969387"/>
            <a:ext cx="0" cy="1429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/>
          <p:cNvSpPr/>
          <p:nvPr/>
        </p:nvSpPr>
        <p:spPr>
          <a:xfrm>
            <a:off x="1366523" y="5554200"/>
            <a:ext cx="124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batch_size</a:t>
            </a:r>
            <a:endParaRPr lang="ko-KR" altLang="en-US" dirty="0"/>
          </a:p>
        </p:txBody>
      </p:sp>
      <p:cxnSp>
        <p:nvCxnSpPr>
          <p:cNvPr id="133" name="직선 화살표 연결선 132"/>
          <p:cNvCxnSpPr/>
          <p:nvPr/>
        </p:nvCxnSpPr>
        <p:spPr>
          <a:xfrm>
            <a:off x="2726267" y="6467616"/>
            <a:ext cx="69088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/>
          <p:cNvSpPr/>
          <p:nvPr/>
        </p:nvSpPr>
        <p:spPr>
          <a:xfrm>
            <a:off x="3166120" y="4996587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3166120" y="5278410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36" name="직사각형 135"/>
          <p:cNvSpPr/>
          <p:nvPr/>
        </p:nvSpPr>
        <p:spPr>
          <a:xfrm>
            <a:off x="3173020" y="6098284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37" name="직사각형 136"/>
          <p:cNvSpPr/>
          <p:nvPr/>
        </p:nvSpPr>
        <p:spPr>
          <a:xfrm>
            <a:off x="3195027" y="5319015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6971117" y="5463076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. . . . . .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4352748" y="4996587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4352748" y="5278410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4359648" y="6098284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4381655" y="5319015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5658482" y="4996587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144" name="직사각형 143"/>
          <p:cNvSpPr/>
          <p:nvPr/>
        </p:nvSpPr>
        <p:spPr>
          <a:xfrm>
            <a:off x="5658482" y="5278410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5665382" y="6098284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</a:t>
            </a:r>
          </a:p>
        </p:txBody>
      </p:sp>
      <p:sp>
        <p:nvSpPr>
          <p:cNvPr id="146" name="직사각형 145"/>
          <p:cNvSpPr/>
          <p:nvPr/>
        </p:nvSpPr>
        <p:spPr>
          <a:xfrm>
            <a:off x="5687389" y="5319015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8934678" y="4996587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8934678" y="5278410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8941578" y="6098284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8963585" y="5319015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5823038" y="6415932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time_size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946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Time Embedding </a:t>
            </a:r>
            <a:r>
              <a:rPr lang="ko-KR" altLang="en-US" dirty="0" err="1"/>
              <a:t>역전파</a:t>
            </a:r>
            <a:endParaRPr lang="ko-KR" altLang="en-US" dirty="0"/>
          </a:p>
        </p:txBody>
      </p:sp>
      <p:sp>
        <p:nvSpPr>
          <p:cNvPr id="92" name="직사각형 91"/>
          <p:cNvSpPr/>
          <p:nvPr/>
        </p:nvSpPr>
        <p:spPr>
          <a:xfrm>
            <a:off x="2717951" y="3156481"/>
            <a:ext cx="6908802" cy="1429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577940" y="3716330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dout</a:t>
            </a:r>
            <a:r>
              <a:rPr lang="en-US" altLang="ko-KR" dirty="0"/>
              <a:t> =</a:t>
            </a:r>
            <a:endParaRPr lang="ko-KR" altLang="en-US" dirty="0"/>
          </a:p>
        </p:txBody>
      </p:sp>
      <p:cxnSp>
        <p:nvCxnSpPr>
          <p:cNvPr id="94" name="직선 화살표 연결선 93"/>
          <p:cNvCxnSpPr/>
          <p:nvPr/>
        </p:nvCxnSpPr>
        <p:spPr>
          <a:xfrm>
            <a:off x="2582483" y="3156480"/>
            <a:ext cx="0" cy="1429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1358207" y="3741293"/>
            <a:ext cx="124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batch_size</a:t>
            </a:r>
            <a:endParaRPr lang="ko-KR" altLang="en-US" dirty="0"/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2705028" y="3063217"/>
            <a:ext cx="69088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5715543" y="2688065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time_size</a:t>
            </a:r>
            <a:endParaRPr lang="ko-KR" altLang="en-US" dirty="0"/>
          </a:p>
        </p:txBody>
      </p:sp>
      <p:cxnSp>
        <p:nvCxnSpPr>
          <p:cNvPr id="98" name="직선 화살표 연결선 97"/>
          <p:cNvCxnSpPr/>
          <p:nvPr/>
        </p:nvCxnSpPr>
        <p:spPr>
          <a:xfrm>
            <a:off x="2698297" y="2976207"/>
            <a:ext cx="90806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2444026" y="2607246"/>
            <a:ext cx="1536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wordvec_size</a:t>
            </a:r>
            <a:endParaRPr lang="ko-KR" altLang="en-US" dirty="0"/>
          </a:p>
        </p:txBody>
      </p:sp>
      <p:sp>
        <p:nvSpPr>
          <p:cNvPr id="100" name="직사각형 99"/>
          <p:cNvSpPr/>
          <p:nvPr/>
        </p:nvSpPr>
        <p:spPr>
          <a:xfrm>
            <a:off x="2802276" y="316494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01" name="직사각형 100"/>
          <p:cNvSpPr/>
          <p:nvPr/>
        </p:nvSpPr>
        <p:spPr>
          <a:xfrm>
            <a:off x="2802276" y="3465503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02" name="직사각형 101"/>
          <p:cNvSpPr/>
          <p:nvPr/>
        </p:nvSpPr>
        <p:spPr>
          <a:xfrm>
            <a:off x="3205373" y="3506108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3942496" y="316494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3942496" y="3465503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4345593" y="3506108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5292507" y="316494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5292507" y="3465503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5695604" y="3506108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8546094" y="316494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8546094" y="3465503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8949191" y="3506108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6962801" y="3650169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. . . . . .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2806976" y="4281714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3947196" y="4281714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5297207" y="4281714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8550794" y="4281714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062881" y="1848660"/>
            <a:ext cx="5984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동일한 가중치 행렬에서 구한 </a:t>
            </a:r>
            <a:r>
              <a:rPr lang="ko-KR" altLang="en-US" dirty="0" err="1"/>
              <a:t>그레디언트를</a:t>
            </a:r>
            <a:r>
              <a:rPr lang="ko-KR" altLang="en-US" dirty="0"/>
              <a:t> 모두 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2776144" y="5236520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726774" y="5300469"/>
            <a:ext cx="9872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Embedding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3990156" y="5236520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241437" y="5236520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568962" y="5236520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894564" y="5175746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. . . . . .</a:t>
            </a: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3247622" y="4664269"/>
            <a:ext cx="0" cy="43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4472483" y="4664269"/>
            <a:ext cx="0" cy="43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5702724" y="4664269"/>
            <a:ext cx="0" cy="43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9113073" y="4664269"/>
            <a:ext cx="0" cy="43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3957014" y="5300469"/>
            <a:ext cx="9872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Embedding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196178" y="5300469"/>
            <a:ext cx="9872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Embedding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8527366" y="5300469"/>
            <a:ext cx="9872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2513459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26267" y="1873409"/>
            <a:ext cx="6908802" cy="1429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Time Affine </a:t>
            </a:r>
            <a:r>
              <a:rPr lang="ko-KR" altLang="en-US" dirty="0" err="1"/>
              <a:t>순전파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77699" y="2433258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x =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590799" y="1873408"/>
            <a:ext cx="0" cy="1429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366523" y="2458221"/>
            <a:ext cx="124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batch_size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726267" y="1812781"/>
            <a:ext cx="69088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823038" y="1443449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time_size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726267" y="1757519"/>
            <a:ext cx="9458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700503" y="1316186"/>
            <a:ext cx="1393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hidden_size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2810592" y="188187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810592" y="218243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828244" y="300230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213689" y="2223036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950812" y="188187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950812" y="218243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968464" y="300230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353909" y="2223036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300823" y="188187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300823" y="218243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318475" y="300230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703920" y="2223036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8554410" y="188187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8554410" y="218243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8572062" y="300230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8957507" y="2223036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971117" y="236709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. . . . . .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5363960" y="4035490"/>
            <a:ext cx="1000607" cy="24679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3" name="직선 화살표 연결선 112"/>
          <p:cNvCxnSpPr/>
          <p:nvPr/>
        </p:nvCxnSpPr>
        <p:spPr>
          <a:xfrm>
            <a:off x="5228492" y="4035490"/>
            <a:ext cx="0" cy="24679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3782819" y="4946297"/>
            <a:ext cx="14060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 </a:t>
            </a:r>
            <a:r>
              <a:rPr lang="en-US" altLang="ko-KR" dirty="0" err="1"/>
              <a:t>batch_size</a:t>
            </a:r>
            <a:endParaRPr lang="en-US" altLang="ko-KR" dirty="0"/>
          </a:p>
          <a:p>
            <a:r>
              <a:rPr lang="en-US" altLang="ko-KR" dirty="0"/>
              <a:t>* </a:t>
            </a:r>
            <a:r>
              <a:rPr lang="en-US" altLang="ko-KR" dirty="0" err="1"/>
              <a:t>time_size</a:t>
            </a:r>
            <a:endParaRPr lang="ko-KR" altLang="en-US" dirty="0"/>
          </a:p>
        </p:txBody>
      </p:sp>
      <p:cxnSp>
        <p:nvCxnSpPr>
          <p:cNvPr id="124" name="직선 화살표 연결선 123"/>
          <p:cNvCxnSpPr/>
          <p:nvPr/>
        </p:nvCxnSpPr>
        <p:spPr>
          <a:xfrm>
            <a:off x="5363960" y="3919601"/>
            <a:ext cx="9458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/>
          <p:cNvSpPr/>
          <p:nvPr/>
        </p:nvSpPr>
        <p:spPr>
          <a:xfrm>
            <a:off x="5338196" y="3478268"/>
            <a:ext cx="1393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hidden_size</a:t>
            </a:r>
            <a:endParaRPr lang="ko-KR" altLang="en-US" dirty="0"/>
          </a:p>
        </p:txBody>
      </p:sp>
      <p:sp>
        <p:nvSpPr>
          <p:cNvPr id="126" name="직사각형 125"/>
          <p:cNvSpPr/>
          <p:nvPr/>
        </p:nvSpPr>
        <p:spPr>
          <a:xfrm>
            <a:off x="5448285" y="404395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5448285" y="4344513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5416952" y="617773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5795646" y="4698588"/>
            <a:ext cx="1960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5457518" y="4620303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1276217" y="5080531"/>
            <a:ext cx="560194" cy="291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93506" y="4655451"/>
            <a:ext cx="1000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reshape</a:t>
            </a:r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2900471" y="5084795"/>
            <a:ext cx="624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rx</a:t>
            </a:r>
            <a:r>
              <a:rPr lang="en-US" altLang="ko-KR" dirty="0"/>
              <a:t> 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320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CBOW </a:t>
            </a:r>
            <a:r>
              <a:rPr lang="ko-KR" altLang="en-US" dirty="0"/>
              <a:t>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73778" y="1518503"/>
                <a:ext cx="808142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입력 데이터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문맥에 등장하는 단어의 </a:t>
                </a:r>
                <a:r>
                  <a:rPr lang="ko-KR" altLang="en-US" dirty="0" err="1"/>
                  <a:t>원핫</a:t>
                </a:r>
                <a:r>
                  <a:rPr lang="ko-KR" altLang="en-US" dirty="0"/>
                  <a:t> 벡터</a:t>
                </a:r>
                <a:endParaRPr lang="en-US" altLang="ko-KR" dirty="0"/>
              </a:p>
              <a:p>
                <a:r>
                  <a:rPr lang="ko-KR" altLang="en-US" dirty="0"/>
                  <a:t>은닉층에서는 평균을 한다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라벨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문맥에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둘러싸인 중앙 단어의 </a:t>
                </a:r>
                <a:r>
                  <a:rPr lang="ko-KR" altLang="en-US" dirty="0" err="1"/>
                  <a:t>원핫</a:t>
                </a:r>
                <a:r>
                  <a:rPr lang="ko-KR" altLang="en-US" dirty="0"/>
                  <a:t> 벡터</a:t>
                </a:r>
                <a:endParaRPr lang="en-US" altLang="ko-KR" dirty="0"/>
              </a:p>
              <a:p>
                <a:r>
                  <a:rPr lang="ko-KR" altLang="en-US" dirty="0"/>
                  <a:t>학습해야 할 </a:t>
                </a:r>
                <a:r>
                  <a:rPr lang="ko-KR" altLang="en-US" dirty="0" err="1"/>
                  <a:t>파라미터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입력 가중치 행렬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ko-KR" altLang="en-US" dirty="0"/>
                  <a:t>과 출력 가중치 행렬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778" y="1518503"/>
                <a:ext cx="8081424" cy="1200329"/>
              </a:xfrm>
              <a:prstGeom prst="rect">
                <a:avLst/>
              </a:prstGeom>
              <a:blipFill>
                <a:blip r:embed="rId2"/>
                <a:stretch>
                  <a:fillRect l="-679" t="-2538" b="-7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778" y="2923481"/>
            <a:ext cx="7451587" cy="355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891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Time Affine </a:t>
            </a:r>
            <a:r>
              <a:rPr lang="ko-KR" altLang="en-US" dirty="0" err="1"/>
              <a:t>순전파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6935064" y="1674678"/>
            <a:ext cx="1000607" cy="24679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화살표 연결선 80"/>
          <p:cNvCxnSpPr/>
          <p:nvPr/>
        </p:nvCxnSpPr>
        <p:spPr>
          <a:xfrm>
            <a:off x="6799596" y="1674678"/>
            <a:ext cx="0" cy="24679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5353923" y="2585485"/>
            <a:ext cx="14060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 </a:t>
            </a:r>
            <a:r>
              <a:rPr lang="en-US" altLang="ko-KR" dirty="0" err="1"/>
              <a:t>batch_size</a:t>
            </a:r>
            <a:endParaRPr lang="en-US" altLang="ko-KR" dirty="0"/>
          </a:p>
          <a:p>
            <a:r>
              <a:rPr lang="en-US" altLang="ko-KR" dirty="0"/>
              <a:t>* </a:t>
            </a:r>
            <a:r>
              <a:rPr lang="en-US" altLang="ko-KR" dirty="0" err="1"/>
              <a:t>time_size</a:t>
            </a:r>
            <a:endParaRPr lang="ko-KR" altLang="en-US" dirty="0"/>
          </a:p>
        </p:txBody>
      </p:sp>
      <p:cxnSp>
        <p:nvCxnSpPr>
          <p:cNvPr id="83" name="직선 화살표 연결선 82"/>
          <p:cNvCxnSpPr/>
          <p:nvPr/>
        </p:nvCxnSpPr>
        <p:spPr>
          <a:xfrm>
            <a:off x="6935064" y="1558789"/>
            <a:ext cx="9458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6909300" y="1117456"/>
            <a:ext cx="1026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voc_size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7019389" y="168314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7019389" y="198370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6988056" y="381691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7366750" y="2337776"/>
            <a:ext cx="1960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7028622" y="225949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91" name="오른쪽 화살표 90"/>
          <p:cNvSpPr/>
          <p:nvPr/>
        </p:nvSpPr>
        <p:spPr>
          <a:xfrm>
            <a:off x="1093506" y="2723983"/>
            <a:ext cx="1424286" cy="291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1093506" y="2294639"/>
            <a:ext cx="1308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affine </a:t>
            </a:r>
            <a:r>
              <a:rPr lang="ko-KR" altLang="en-US" dirty="0"/>
              <a:t>변환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/>
              <p:cNvSpPr/>
              <p:nvPr/>
            </p:nvSpPr>
            <p:spPr>
              <a:xfrm>
                <a:off x="1093506" y="3095316"/>
                <a:ext cx="4378827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rx W + b</a:t>
                </a:r>
              </a:p>
              <a:p>
                <a:r>
                  <a:rPr lang="en-US" altLang="ko-KR" dirty="0" err="1"/>
                  <a:t>rx</a:t>
                </a:r>
                <a:r>
                  <a:rPr lang="en-US" altLang="ko-KR" dirty="0"/>
                  <a:t> : (</a:t>
                </a:r>
                <a:r>
                  <a:rPr lang="en-US" altLang="ko-KR" dirty="0" err="1"/>
                  <a:t>batch_size</a:t>
                </a:r>
                <a:r>
                  <a:rPr lang="en-US" altLang="ko-KR" dirty="0"/>
                  <a:t>*</a:t>
                </a:r>
                <a:r>
                  <a:rPr lang="en-US" altLang="ko-KR" dirty="0" err="1"/>
                  <a:t>time_size</a:t>
                </a:r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 hidden_size</a:t>
                </a:r>
              </a:p>
              <a:p>
                <a:r>
                  <a:rPr lang="en-US" altLang="ko-KR" dirty="0"/>
                  <a:t>W : hidden_size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 voc_size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4" name="직사각형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506" y="3095316"/>
                <a:ext cx="4378827" cy="923330"/>
              </a:xfrm>
              <a:prstGeom prst="rect">
                <a:avLst/>
              </a:prstGeom>
              <a:blipFill>
                <a:blip r:embed="rId2"/>
                <a:stretch>
                  <a:fillRect l="-1113" t="-3974" r="-417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직사각형 94"/>
          <p:cNvSpPr/>
          <p:nvPr/>
        </p:nvSpPr>
        <p:spPr>
          <a:xfrm>
            <a:off x="2726267" y="5165243"/>
            <a:ext cx="6908802" cy="1429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/>
          <p:cNvCxnSpPr/>
          <p:nvPr/>
        </p:nvCxnSpPr>
        <p:spPr>
          <a:xfrm>
            <a:off x="2590799" y="5165242"/>
            <a:ext cx="0" cy="1429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1366523" y="5750055"/>
            <a:ext cx="124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batch_size</a:t>
            </a:r>
            <a:endParaRPr lang="ko-KR" altLang="en-US" dirty="0"/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2726267" y="5104615"/>
            <a:ext cx="69088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5823038" y="4735283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time_size</a:t>
            </a:r>
            <a:endParaRPr lang="ko-KR" altLang="en-US" dirty="0"/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2726267" y="5049353"/>
            <a:ext cx="9458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2700503" y="4608020"/>
            <a:ext cx="1026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voc_size</a:t>
            </a:r>
            <a:endParaRPr lang="ko-KR" altLang="en-US" dirty="0"/>
          </a:p>
        </p:txBody>
      </p:sp>
      <p:sp>
        <p:nvSpPr>
          <p:cNvPr id="103" name="직사각형 102"/>
          <p:cNvSpPr/>
          <p:nvPr/>
        </p:nvSpPr>
        <p:spPr>
          <a:xfrm>
            <a:off x="2810592" y="517371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2810592" y="547426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2828244" y="629413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3213689" y="5514870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3950812" y="517371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950812" y="547426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3968464" y="629413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4353909" y="5514870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5300823" y="517371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5300823" y="547426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5318475" y="629413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5703920" y="5514870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8554410" y="517371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8554410" y="547426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8572062" y="629413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8957507" y="5514870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6971117" y="5658931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. . . . . .</a:t>
            </a:r>
          </a:p>
        </p:txBody>
      </p:sp>
      <p:sp>
        <p:nvSpPr>
          <p:cNvPr id="122" name="오른쪽 화살표 121"/>
          <p:cNvSpPr/>
          <p:nvPr/>
        </p:nvSpPr>
        <p:spPr>
          <a:xfrm>
            <a:off x="1276217" y="4922590"/>
            <a:ext cx="560194" cy="291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/>
          <p:cNvSpPr/>
          <p:nvPr/>
        </p:nvSpPr>
        <p:spPr>
          <a:xfrm>
            <a:off x="1093506" y="4497510"/>
            <a:ext cx="1000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reshape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753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26267" y="1873409"/>
            <a:ext cx="6908802" cy="1429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Time Affine </a:t>
            </a:r>
            <a:r>
              <a:rPr lang="ko-KR" altLang="en-US" dirty="0" err="1"/>
              <a:t>역전파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55421" y="2458221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dout</a:t>
            </a:r>
            <a:r>
              <a:rPr lang="en-US" altLang="ko-KR" dirty="0"/>
              <a:t> =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590799" y="1873408"/>
            <a:ext cx="0" cy="1429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366523" y="2458221"/>
            <a:ext cx="124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batch_size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726267" y="1812781"/>
            <a:ext cx="69088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823038" y="1443449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time_size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726267" y="1757519"/>
            <a:ext cx="9458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700503" y="1316186"/>
            <a:ext cx="1026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voc_size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2810592" y="188187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810592" y="218243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828244" y="300230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213689" y="2223036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950812" y="188187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950812" y="218243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968464" y="300230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353909" y="2223036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300823" y="188187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300823" y="218243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318475" y="300230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703920" y="2223036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8554410" y="188187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8554410" y="218243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8572062" y="300230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8957507" y="2223036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971117" y="236709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. . . . . .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5363960" y="4035490"/>
            <a:ext cx="1000607" cy="24679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3" name="직선 화살표 연결선 112"/>
          <p:cNvCxnSpPr/>
          <p:nvPr/>
        </p:nvCxnSpPr>
        <p:spPr>
          <a:xfrm>
            <a:off x="5228492" y="4035490"/>
            <a:ext cx="0" cy="24679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3782819" y="4946297"/>
            <a:ext cx="14060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 </a:t>
            </a:r>
            <a:r>
              <a:rPr lang="en-US" altLang="ko-KR" dirty="0" err="1"/>
              <a:t>batch_size</a:t>
            </a:r>
            <a:endParaRPr lang="en-US" altLang="ko-KR" dirty="0"/>
          </a:p>
          <a:p>
            <a:r>
              <a:rPr lang="en-US" altLang="ko-KR" dirty="0"/>
              <a:t>* </a:t>
            </a:r>
            <a:r>
              <a:rPr lang="en-US" altLang="ko-KR" dirty="0" err="1"/>
              <a:t>time_size</a:t>
            </a:r>
            <a:endParaRPr lang="ko-KR" altLang="en-US" dirty="0"/>
          </a:p>
        </p:txBody>
      </p:sp>
      <p:cxnSp>
        <p:nvCxnSpPr>
          <p:cNvPr id="124" name="직선 화살표 연결선 123"/>
          <p:cNvCxnSpPr/>
          <p:nvPr/>
        </p:nvCxnSpPr>
        <p:spPr>
          <a:xfrm>
            <a:off x="5363960" y="3919601"/>
            <a:ext cx="9458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/>
          <p:cNvSpPr/>
          <p:nvPr/>
        </p:nvSpPr>
        <p:spPr>
          <a:xfrm>
            <a:off x="5338196" y="3478268"/>
            <a:ext cx="1026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voc_size</a:t>
            </a:r>
            <a:endParaRPr lang="ko-KR" altLang="en-US" dirty="0"/>
          </a:p>
        </p:txBody>
      </p:sp>
      <p:sp>
        <p:nvSpPr>
          <p:cNvPr id="126" name="직사각형 125"/>
          <p:cNvSpPr/>
          <p:nvPr/>
        </p:nvSpPr>
        <p:spPr>
          <a:xfrm>
            <a:off x="5448285" y="404395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5448285" y="4344513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5416952" y="617773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5795646" y="4698588"/>
            <a:ext cx="1960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5457518" y="4620303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1276217" y="5080531"/>
            <a:ext cx="560194" cy="291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93506" y="4655451"/>
            <a:ext cx="1000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reshape</a:t>
            </a:r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2900471" y="5084795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dout</a:t>
            </a:r>
            <a:r>
              <a:rPr lang="en-US" altLang="ko-KR" dirty="0"/>
              <a:t> 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64827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Time Affine </a:t>
            </a:r>
            <a:r>
              <a:rPr lang="ko-KR" altLang="en-US" dirty="0" err="1"/>
              <a:t>역전파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7187828" y="1893877"/>
            <a:ext cx="1000607" cy="24679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1" name="직선 화살표 연결선 80"/>
          <p:cNvCxnSpPr/>
          <p:nvPr/>
        </p:nvCxnSpPr>
        <p:spPr>
          <a:xfrm>
            <a:off x="7052360" y="1893877"/>
            <a:ext cx="0" cy="24679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5606687" y="2804684"/>
            <a:ext cx="14060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 </a:t>
            </a:r>
            <a:r>
              <a:rPr lang="en-US" altLang="ko-KR" dirty="0" err="1"/>
              <a:t>batch_size</a:t>
            </a:r>
            <a:endParaRPr lang="en-US" altLang="ko-KR" dirty="0"/>
          </a:p>
          <a:p>
            <a:r>
              <a:rPr lang="en-US" altLang="ko-KR" dirty="0"/>
              <a:t>* </a:t>
            </a:r>
            <a:r>
              <a:rPr lang="en-US" altLang="ko-KR" dirty="0" err="1"/>
              <a:t>time_size</a:t>
            </a:r>
            <a:endParaRPr lang="ko-KR" altLang="en-US" dirty="0"/>
          </a:p>
        </p:txBody>
      </p:sp>
      <p:cxnSp>
        <p:nvCxnSpPr>
          <p:cNvPr id="83" name="직선 화살표 연결선 82"/>
          <p:cNvCxnSpPr/>
          <p:nvPr/>
        </p:nvCxnSpPr>
        <p:spPr>
          <a:xfrm>
            <a:off x="7187828" y="1777988"/>
            <a:ext cx="9458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6955079" y="1335750"/>
            <a:ext cx="1393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hidden_size</a:t>
            </a:r>
            <a:endParaRPr lang="ko-KR" altLang="en-US" dirty="0"/>
          </a:p>
        </p:txBody>
      </p:sp>
      <p:sp>
        <p:nvSpPr>
          <p:cNvPr id="86" name="직사각형 85"/>
          <p:cNvSpPr/>
          <p:nvPr/>
        </p:nvSpPr>
        <p:spPr>
          <a:xfrm>
            <a:off x="7272153" y="190234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7272153" y="220290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7240820" y="4036117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7619514" y="2556975"/>
            <a:ext cx="1960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7281386" y="247869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91" name="오른쪽 화살표 90"/>
          <p:cNvSpPr/>
          <p:nvPr/>
        </p:nvSpPr>
        <p:spPr>
          <a:xfrm>
            <a:off x="1093506" y="2723983"/>
            <a:ext cx="1424286" cy="291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764337" y="2294024"/>
            <a:ext cx="34252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affine </a:t>
            </a:r>
            <a:r>
              <a:rPr lang="ko-KR" altLang="en-US" dirty="0"/>
              <a:t>변환 </a:t>
            </a:r>
            <a:r>
              <a:rPr lang="en-US" altLang="ko-KR" dirty="0"/>
              <a:t>(</a:t>
            </a:r>
            <a:r>
              <a:rPr lang="en-US" altLang="ko-KR" dirty="0" err="1"/>
              <a:t>rx</a:t>
            </a:r>
            <a:r>
              <a:rPr lang="en-US" altLang="ko-KR" dirty="0"/>
              <a:t>)</a:t>
            </a:r>
            <a:r>
              <a:rPr lang="en-US" altLang="ko-KR" dirty="0" err="1"/>
              <a:t>W+b</a:t>
            </a:r>
            <a:r>
              <a:rPr lang="ko-KR" altLang="en-US" dirty="0"/>
              <a:t>의 </a:t>
            </a:r>
            <a:r>
              <a:rPr lang="ko-KR" altLang="en-US" dirty="0" err="1"/>
              <a:t>역전파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직사각형 93"/>
              <p:cNvSpPr/>
              <p:nvPr/>
            </p:nvSpPr>
            <p:spPr>
              <a:xfrm>
                <a:off x="301495" y="3081160"/>
                <a:ext cx="437722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 err="1"/>
                  <a:t>rx</a:t>
                </a:r>
                <a:r>
                  <a:rPr lang="en-US" altLang="ko-KR" dirty="0"/>
                  <a:t> : (</a:t>
                </a:r>
                <a:r>
                  <a:rPr lang="en-US" altLang="ko-KR" dirty="0" err="1"/>
                  <a:t>batch_size</a:t>
                </a:r>
                <a:r>
                  <a:rPr lang="en-US" altLang="ko-KR" dirty="0"/>
                  <a:t>*</a:t>
                </a:r>
                <a:r>
                  <a:rPr lang="en-US" altLang="ko-KR" dirty="0" err="1"/>
                  <a:t>time_size</a:t>
                </a:r>
                <a:r>
                  <a:rPr lang="en-US" altLang="ko-KR" dirty="0"/>
                  <a:t>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 hidden_size</a:t>
                </a:r>
              </a:p>
              <a:p>
                <a:r>
                  <a:rPr lang="en-US" altLang="ko-KR" dirty="0"/>
                  <a:t>W : hidden_size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dirty="0"/>
                  <a:t> voc_size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94" name="직사각형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495" y="3081160"/>
                <a:ext cx="4377224" cy="646331"/>
              </a:xfrm>
              <a:prstGeom prst="rect">
                <a:avLst/>
              </a:prstGeom>
              <a:blipFill>
                <a:blip r:embed="rId2"/>
                <a:stretch>
                  <a:fillRect l="-1113" t="-4717" r="-4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직사각형 94"/>
          <p:cNvSpPr/>
          <p:nvPr/>
        </p:nvSpPr>
        <p:spPr>
          <a:xfrm>
            <a:off x="2726267" y="5165243"/>
            <a:ext cx="6908802" cy="1429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직선 화살표 연결선 96"/>
          <p:cNvCxnSpPr/>
          <p:nvPr/>
        </p:nvCxnSpPr>
        <p:spPr>
          <a:xfrm>
            <a:off x="2590799" y="5165242"/>
            <a:ext cx="0" cy="1429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1366523" y="5750055"/>
            <a:ext cx="124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batch_size</a:t>
            </a:r>
            <a:endParaRPr lang="ko-KR" altLang="en-US" dirty="0"/>
          </a:p>
        </p:txBody>
      </p:sp>
      <p:cxnSp>
        <p:nvCxnSpPr>
          <p:cNvPr id="99" name="직선 화살표 연결선 98"/>
          <p:cNvCxnSpPr/>
          <p:nvPr/>
        </p:nvCxnSpPr>
        <p:spPr>
          <a:xfrm>
            <a:off x="2726267" y="5104615"/>
            <a:ext cx="69088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5823038" y="4735283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time_size</a:t>
            </a:r>
            <a:endParaRPr lang="ko-KR" altLang="en-US" dirty="0"/>
          </a:p>
        </p:txBody>
      </p:sp>
      <p:cxnSp>
        <p:nvCxnSpPr>
          <p:cNvPr id="101" name="직선 화살표 연결선 100"/>
          <p:cNvCxnSpPr/>
          <p:nvPr/>
        </p:nvCxnSpPr>
        <p:spPr>
          <a:xfrm>
            <a:off x="2726267" y="5049353"/>
            <a:ext cx="9458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2700503" y="4608020"/>
            <a:ext cx="1393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hidden_size</a:t>
            </a:r>
            <a:endParaRPr lang="ko-KR" altLang="en-US" dirty="0"/>
          </a:p>
        </p:txBody>
      </p:sp>
      <p:sp>
        <p:nvSpPr>
          <p:cNvPr id="103" name="직사각형 102"/>
          <p:cNvSpPr/>
          <p:nvPr/>
        </p:nvSpPr>
        <p:spPr>
          <a:xfrm>
            <a:off x="2810592" y="517371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2810592" y="547426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2828244" y="629413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06" name="직사각형 105"/>
          <p:cNvSpPr/>
          <p:nvPr/>
        </p:nvSpPr>
        <p:spPr>
          <a:xfrm>
            <a:off x="3213689" y="5514870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3950812" y="517371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950812" y="547426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3968464" y="629413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4353909" y="5514870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5300823" y="517371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5300823" y="547426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5318475" y="629413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5703920" y="5514870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8554410" y="517371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8554410" y="547426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8572062" y="6294139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8957507" y="5514870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6971117" y="5658931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. . . . . .</a:t>
            </a:r>
          </a:p>
        </p:txBody>
      </p:sp>
      <p:sp>
        <p:nvSpPr>
          <p:cNvPr id="122" name="오른쪽 화살표 121"/>
          <p:cNvSpPr/>
          <p:nvPr/>
        </p:nvSpPr>
        <p:spPr>
          <a:xfrm>
            <a:off x="1276217" y="4922590"/>
            <a:ext cx="560194" cy="291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/>
          <p:cNvSpPr/>
          <p:nvPr/>
        </p:nvSpPr>
        <p:spPr>
          <a:xfrm>
            <a:off x="1093506" y="4497510"/>
            <a:ext cx="1000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reshape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45" y="3723594"/>
            <a:ext cx="1657350" cy="533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331" y="2213616"/>
            <a:ext cx="1809750" cy="5810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995" y="2060020"/>
            <a:ext cx="2638567" cy="206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06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26267" y="1873409"/>
            <a:ext cx="6908802" cy="1429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Time </a:t>
            </a:r>
            <a:r>
              <a:rPr lang="en-US" altLang="ko-KR" dirty="0" err="1"/>
              <a:t>SoftmaxWithLoss</a:t>
            </a:r>
            <a:r>
              <a:rPr lang="en-US" altLang="ko-KR" dirty="0"/>
              <a:t> </a:t>
            </a:r>
            <a:r>
              <a:rPr lang="ko-KR" altLang="en-US" dirty="0" err="1"/>
              <a:t>순전파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77699" y="2433258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xs</a:t>
            </a:r>
            <a:r>
              <a:rPr lang="en-US" altLang="ko-KR" dirty="0"/>
              <a:t> =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590799" y="1873408"/>
            <a:ext cx="0" cy="1429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366523" y="2458221"/>
            <a:ext cx="124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batch_size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726267" y="1812781"/>
            <a:ext cx="69088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823038" y="1443449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time_size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726267" y="1757519"/>
            <a:ext cx="9458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700503" y="1316186"/>
            <a:ext cx="1026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voc_size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2810592" y="188187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</a:t>
            </a:r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en-US" altLang="ko-KR" dirty="0"/>
              <a:t>****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810592" y="218243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********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828244" y="300230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********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213689" y="2223036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950812" y="188187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>
                <a:solidFill>
                  <a:srgbClr val="00B050"/>
                </a:solidFill>
              </a:rPr>
              <a:t>*</a:t>
            </a:r>
            <a:r>
              <a:rPr lang="en-US" altLang="ko-KR" dirty="0"/>
              <a:t>******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950812" y="218243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********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968464" y="300230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********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353909" y="2223036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300823" y="188187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</a:t>
            </a:r>
            <a:r>
              <a:rPr lang="en-US" altLang="ko-KR" dirty="0">
                <a:solidFill>
                  <a:srgbClr val="0070C0"/>
                </a:solidFill>
              </a:rPr>
              <a:t>*</a:t>
            </a:r>
            <a:r>
              <a:rPr lang="en-US" altLang="ko-KR" dirty="0"/>
              <a:t>*****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300823" y="218243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********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318475" y="300230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********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703920" y="2223036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8554410" y="188187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********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8554410" y="218243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********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8572062" y="300230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******</a:t>
            </a:r>
            <a:r>
              <a:rPr lang="en-US" altLang="ko-KR" dirty="0">
                <a:solidFill>
                  <a:srgbClr val="7030A0"/>
                </a:solidFill>
              </a:rPr>
              <a:t>*</a:t>
            </a:r>
            <a:r>
              <a:rPr lang="en-US" altLang="ko-KR" dirty="0"/>
              <a:t>*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8957507" y="2223036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971117" y="236709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. . . . . .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2886768" y="4035490"/>
            <a:ext cx="1000607" cy="24679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3" name="직선 화살표 연결선 112"/>
          <p:cNvCxnSpPr/>
          <p:nvPr/>
        </p:nvCxnSpPr>
        <p:spPr>
          <a:xfrm>
            <a:off x="2751300" y="4035490"/>
            <a:ext cx="0" cy="24679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1305627" y="4946297"/>
            <a:ext cx="14060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  </a:t>
            </a:r>
            <a:r>
              <a:rPr lang="en-US" altLang="ko-KR" dirty="0" err="1"/>
              <a:t>batch_size</a:t>
            </a:r>
            <a:endParaRPr lang="en-US" altLang="ko-KR" dirty="0"/>
          </a:p>
          <a:p>
            <a:r>
              <a:rPr lang="en-US" altLang="ko-KR" dirty="0"/>
              <a:t>* </a:t>
            </a:r>
            <a:r>
              <a:rPr lang="en-US" altLang="ko-KR" dirty="0" err="1"/>
              <a:t>time_size</a:t>
            </a:r>
            <a:endParaRPr lang="ko-KR" altLang="en-US" dirty="0"/>
          </a:p>
        </p:txBody>
      </p:sp>
      <p:cxnSp>
        <p:nvCxnSpPr>
          <p:cNvPr id="124" name="직선 화살표 연결선 123"/>
          <p:cNvCxnSpPr/>
          <p:nvPr/>
        </p:nvCxnSpPr>
        <p:spPr>
          <a:xfrm>
            <a:off x="2886768" y="3919601"/>
            <a:ext cx="9458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/>
          <p:cNvSpPr/>
          <p:nvPr/>
        </p:nvSpPr>
        <p:spPr>
          <a:xfrm>
            <a:off x="2861004" y="3478268"/>
            <a:ext cx="1026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voc_size</a:t>
            </a:r>
            <a:endParaRPr lang="ko-KR" altLang="en-US" dirty="0"/>
          </a:p>
        </p:txBody>
      </p:sp>
      <p:sp>
        <p:nvSpPr>
          <p:cNvPr id="126" name="직사각형 125"/>
          <p:cNvSpPr/>
          <p:nvPr/>
        </p:nvSpPr>
        <p:spPr>
          <a:xfrm>
            <a:off x="2971093" y="404395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</a:t>
            </a:r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en-US" altLang="ko-KR" dirty="0"/>
              <a:t>****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2971093" y="4344513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>
                <a:solidFill>
                  <a:srgbClr val="00B050"/>
                </a:solidFill>
              </a:rPr>
              <a:t>*</a:t>
            </a:r>
            <a:r>
              <a:rPr lang="en-US" altLang="ko-KR" dirty="0"/>
              <a:t>******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2939760" y="617773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******</a:t>
            </a:r>
            <a:r>
              <a:rPr lang="en-US" altLang="ko-KR" dirty="0">
                <a:solidFill>
                  <a:srgbClr val="7030A0"/>
                </a:solidFill>
              </a:rPr>
              <a:t>*</a:t>
            </a:r>
            <a:r>
              <a:rPr lang="en-US" altLang="ko-KR" dirty="0"/>
              <a:t>*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3318454" y="4698588"/>
            <a:ext cx="1960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2980326" y="4620303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</a:t>
            </a:r>
            <a:r>
              <a:rPr lang="en-US" altLang="ko-KR" dirty="0">
                <a:solidFill>
                  <a:srgbClr val="0070C0"/>
                </a:solidFill>
              </a:rPr>
              <a:t>*</a:t>
            </a:r>
            <a:r>
              <a:rPr lang="en-US" altLang="ko-KR" dirty="0"/>
              <a:t>*****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677700" y="5123668"/>
            <a:ext cx="560194" cy="291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94989" y="4698588"/>
            <a:ext cx="1000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reshape</a:t>
            </a:r>
            <a:endParaRPr lang="ko-KR" altLang="en-US" dirty="0"/>
          </a:p>
        </p:txBody>
      </p:sp>
      <p:sp>
        <p:nvSpPr>
          <p:cNvPr id="154" name="오른쪽 화살표 153"/>
          <p:cNvSpPr/>
          <p:nvPr/>
        </p:nvSpPr>
        <p:spPr>
          <a:xfrm>
            <a:off x="4273709" y="5123668"/>
            <a:ext cx="540106" cy="291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/>
          <p:cNvSpPr/>
          <p:nvPr/>
        </p:nvSpPr>
        <p:spPr>
          <a:xfrm>
            <a:off x="4070910" y="4698588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softmax</a:t>
            </a:r>
            <a:endParaRPr lang="ko-KR" altLang="en-US" dirty="0"/>
          </a:p>
        </p:txBody>
      </p:sp>
      <p:sp>
        <p:nvSpPr>
          <p:cNvPr id="156" name="직사각형 155"/>
          <p:cNvSpPr/>
          <p:nvPr/>
        </p:nvSpPr>
        <p:spPr>
          <a:xfrm>
            <a:off x="5666579" y="4035490"/>
            <a:ext cx="1000607" cy="24679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직사각형 156"/>
          <p:cNvSpPr/>
          <p:nvPr/>
        </p:nvSpPr>
        <p:spPr>
          <a:xfrm>
            <a:off x="5750904" y="404395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</a:t>
            </a:r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en-US" altLang="ko-KR" dirty="0"/>
              <a:t>****</a:t>
            </a:r>
          </a:p>
        </p:txBody>
      </p:sp>
      <p:sp>
        <p:nvSpPr>
          <p:cNvPr id="158" name="직사각형 157"/>
          <p:cNvSpPr/>
          <p:nvPr/>
        </p:nvSpPr>
        <p:spPr>
          <a:xfrm>
            <a:off x="5750904" y="4344513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>
                <a:solidFill>
                  <a:srgbClr val="00B050"/>
                </a:solidFill>
              </a:rPr>
              <a:t>*</a:t>
            </a:r>
            <a:r>
              <a:rPr lang="en-US" altLang="ko-KR" dirty="0"/>
              <a:t>******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5719571" y="6177730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******</a:t>
            </a:r>
            <a:r>
              <a:rPr lang="en-US" altLang="ko-KR" dirty="0">
                <a:solidFill>
                  <a:srgbClr val="7030A0"/>
                </a:solidFill>
              </a:rPr>
              <a:t>*</a:t>
            </a:r>
            <a:r>
              <a:rPr lang="en-US" altLang="ko-KR" dirty="0"/>
              <a:t>*</a:t>
            </a:r>
          </a:p>
        </p:txBody>
      </p:sp>
      <p:sp>
        <p:nvSpPr>
          <p:cNvPr id="160" name="직사각형 159"/>
          <p:cNvSpPr/>
          <p:nvPr/>
        </p:nvSpPr>
        <p:spPr>
          <a:xfrm>
            <a:off x="6098265" y="4698588"/>
            <a:ext cx="1960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</p:txBody>
      </p:sp>
      <p:sp>
        <p:nvSpPr>
          <p:cNvPr id="161" name="직사각형 160"/>
          <p:cNvSpPr/>
          <p:nvPr/>
        </p:nvSpPr>
        <p:spPr>
          <a:xfrm>
            <a:off x="5760137" y="4620303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</a:t>
            </a:r>
            <a:r>
              <a:rPr lang="en-US" altLang="ko-KR" dirty="0">
                <a:solidFill>
                  <a:srgbClr val="0070C0"/>
                </a:solidFill>
              </a:rPr>
              <a:t>*</a:t>
            </a:r>
            <a:r>
              <a:rPr lang="en-US" altLang="ko-KR" dirty="0"/>
              <a:t>*****</a:t>
            </a:r>
          </a:p>
        </p:txBody>
      </p:sp>
      <p:sp>
        <p:nvSpPr>
          <p:cNvPr id="162" name="오른쪽 화살표 161"/>
          <p:cNvSpPr/>
          <p:nvPr/>
        </p:nvSpPr>
        <p:spPr>
          <a:xfrm>
            <a:off x="7011080" y="5123668"/>
            <a:ext cx="540106" cy="291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직사각형 163"/>
          <p:cNvSpPr/>
          <p:nvPr/>
        </p:nvSpPr>
        <p:spPr>
          <a:xfrm>
            <a:off x="7916049" y="4035490"/>
            <a:ext cx="441458" cy="24679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직사각형 164"/>
          <p:cNvSpPr/>
          <p:nvPr/>
        </p:nvSpPr>
        <p:spPr>
          <a:xfrm>
            <a:off x="8000373" y="4043958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  <a:endParaRPr lang="en-US" altLang="ko-KR" dirty="0"/>
          </a:p>
        </p:txBody>
      </p:sp>
      <p:sp>
        <p:nvSpPr>
          <p:cNvPr id="166" name="직사각형 165"/>
          <p:cNvSpPr/>
          <p:nvPr/>
        </p:nvSpPr>
        <p:spPr>
          <a:xfrm>
            <a:off x="8000373" y="4344513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</a:t>
            </a:r>
            <a:endParaRPr lang="en-US" altLang="ko-KR" dirty="0"/>
          </a:p>
        </p:txBody>
      </p:sp>
      <p:sp>
        <p:nvSpPr>
          <p:cNvPr id="167" name="직사각형 166"/>
          <p:cNvSpPr/>
          <p:nvPr/>
        </p:nvSpPr>
        <p:spPr>
          <a:xfrm>
            <a:off x="8006364" y="6177730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</a:t>
            </a:r>
            <a:endParaRPr lang="en-US" altLang="ko-KR" dirty="0"/>
          </a:p>
        </p:txBody>
      </p:sp>
      <p:sp>
        <p:nvSpPr>
          <p:cNvPr id="168" name="직사각형 167"/>
          <p:cNvSpPr/>
          <p:nvPr/>
        </p:nvSpPr>
        <p:spPr>
          <a:xfrm>
            <a:off x="8030495" y="4698588"/>
            <a:ext cx="1960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</p:txBody>
      </p:sp>
      <p:sp>
        <p:nvSpPr>
          <p:cNvPr id="169" name="직사각형 168"/>
          <p:cNvSpPr/>
          <p:nvPr/>
        </p:nvSpPr>
        <p:spPr>
          <a:xfrm>
            <a:off x="8009606" y="4620303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</a:t>
            </a:r>
            <a:endParaRPr lang="en-US" altLang="ko-KR" dirty="0"/>
          </a:p>
        </p:txBody>
      </p:sp>
      <p:sp>
        <p:nvSpPr>
          <p:cNvPr id="171" name="오른쪽 화살표 170"/>
          <p:cNvSpPr/>
          <p:nvPr/>
        </p:nvSpPr>
        <p:spPr>
          <a:xfrm>
            <a:off x="8689118" y="5123668"/>
            <a:ext cx="540106" cy="291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직사각형 174"/>
          <p:cNvSpPr/>
          <p:nvPr/>
        </p:nvSpPr>
        <p:spPr>
          <a:xfrm>
            <a:off x="5001795" y="5117744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ys</a:t>
            </a:r>
            <a:r>
              <a:rPr lang="en-US" altLang="ko-KR" dirty="0"/>
              <a:t> =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9302607" y="4946297"/>
                <a:ext cx="2427523" cy="8879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 +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log</m:t>
                      </m:r>
                    </m:oMath>
                  </m:oMathPara>
                </a14:m>
                <a:endParaRPr lang="en-US" altLang="ko-KR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⋯+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)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607" y="4946297"/>
                <a:ext cx="2427523" cy="887935"/>
              </a:xfrm>
              <a:prstGeom prst="rect">
                <a:avLst/>
              </a:prstGeom>
              <a:blipFill>
                <a:blip r:embed="rId2"/>
                <a:stretch>
                  <a:fillRect b="-61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직사각형 61"/>
          <p:cNvSpPr/>
          <p:nvPr/>
        </p:nvSpPr>
        <p:spPr>
          <a:xfrm>
            <a:off x="10203033" y="5147952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  <a:endParaRPr lang="en-US" altLang="ko-KR" dirty="0"/>
          </a:p>
        </p:txBody>
      </p:sp>
      <p:sp>
        <p:nvSpPr>
          <p:cNvPr id="63" name="직사각형 62"/>
          <p:cNvSpPr/>
          <p:nvPr/>
        </p:nvSpPr>
        <p:spPr>
          <a:xfrm>
            <a:off x="10872971" y="5152249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</a:t>
            </a:r>
            <a:endParaRPr lang="en-US" altLang="ko-KR" dirty="0"/>
          </a:p>
        </p:txBody>
      </p:sp>
      <p:sp>
        <p:nvSpPr>
          <p:cNvPr id="64" name="직사각형 63"/>
          <p:cNvSpPr/>
          <p:nvPr/>
        </p:nvSpPr>
        <p:spPr>
          <a:xfrm>
            <a:off x="11539775" y="5139639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</a:t>
            </a:r>
            <a:endParaRPr lang="en-US" altLang="ko-KR" dirty="0"/>
          </a:p>
        </p:txBody>
      </p:sp>
      <p:sp>
        <p:nvSpPr>
          <p:cNvPr id="65" name="직사각형 64"/>
          <p:cNvSpPr/>
          <p:nvPr/>
        </p:nvSpPr>
        <p:spPr>
          <a:xfrm>
            <a:off x="10782403" y="5525597"/>
            <a:ext cx="282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04578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26267" y="4958515"/>
            <a:ext cx="6908802" cy="1429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Time </a:t>
            </a:r>
            <a:r>
              <a:rPr lang="en-US" altLang="ko-KR" dirty="0" err="1"/>
              <a:t>SoftmaxWithLoss</a:t>
            </a:r>
            <a:r>
              <a:rPr lang="en-US" altLang="ko-KR" dirty="0"/>
              <a:t> </a:t>
            </a:r>
            <a:r>
              <a:rPr lang="ko-KR" altLang="en-US" dirty="0" err="1"/>
              <a:t>역전파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52057" y="5566258"/>
            <a:ext cx="675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dx =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590799" y="4958514"/>
            <a:ext cx="0" cy="1429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366523" y="5543327"/>
            <a:ext cx="124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batch_size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726267" y="4897887"/>
            <a:ext cx="69088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823038" y="4528555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time_size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726267" y="4842625"/>
            <a:ext cx="9458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700503" y="4401292"/>
            <a:ext cx="1026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voc_size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2810592" y="4966982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</a:t>
            </a:r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en-US" altLang="ko-KR" dirty="0"/>
              <a:t>****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810592" y="5267537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********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828244" y="608741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********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213689" y="5308142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950812" y="4966982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>
                <a:solidFill>
                  <a:srgbClr val="00B050"/>
                </a:solidFill>
              </a:rPr>
              <a:t>*</a:t>
            </a:r>
            <a:r>
              <a:rPr lang="en-US" altLang="ko-KR" dirty="0"/>
              <a:t>******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950812" y="5267537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********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968464" y="608741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********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353909" y="5308142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300823" y="4966982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</a:t>
            </a:r>
            <a:r>
              <a:rPr lang="en-US" altLang="ko-KR" dirty="0">
                <a:solidFill>
                  <a:srgbClr val="0070C0"/>
                </a:solidFill>
              </a:rPr>
              <a:t>*</a:t>
            </a:r>
            <a:r>
              <a:rPr lang="en-US" altLang="ko-KR" dirty="0"/>
              <a:t>*****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300823" y="5267537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********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318475" y="608741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********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703920" y="5308142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8554410" y="4966982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********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8554410" y="5267537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********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8572062" y="608741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******</a:t>
            </a:r>
            <a:r>
              <a:rPr lang="en-US" altLang="ko-KR" dirty="0">
                <a:solidFill>
                  <a:srgbClr val="7030A0"/>
                </a:solidFill>
              </a:rPr>
              <a:t>*</a:t>
            </a:r>
            <a:r>
              <a:rPr lang="en-US" altLang="ko-KR" dirty="0"/>
              <a:t>*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8957507" y="5308142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971117" y="5452203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. . . . . 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/>
              <p:cNvSpPr/>
              <p:nvPr/>
            </p:nvSpPr>
            <p:spPr>
              <a:xfrm>
                <a:off x="2553283" y="2482160"/>
                <a:ext cx="1267526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/>
                  <a:t>  dx=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47" name="직사각형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83" y="2482160"/>
                <a:ext cx="1267526" cy="613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직사각형 47"/>
          <p:cNvSpPr/>
          <p:nvPr/>
        </p:nvSpPr>
        <p:spPr>
          <a:xfrm>
            <a:off x="4233225" y="1591743"/>
            <a:ext cx="1000607" cy="24679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4317550" y="160021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</a:t>
            </a:r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en-US" altLang="ko-KR" dirty="0"/>
              <a:t>****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4317550" y="190076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</a:t>
            </a:r>
            <a:r>
              <a:rPr lang="en-US" altLang="ko-KR" dirty="0">
                <a:solidFill>
                  <a:srgbClr val="00B050"/>
                </a:solidFill>
              </a:rPr>
              <a:t>*</a:t>
            </a:r>
            <a:r>
              <a:rPr lang="en-US" altLang="ko-KR" dirty="0"/>
              <a:t>******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4286217" y="3733983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******</a:t>
            </a:r>
            <a:r>
              <a:rPr lang="en-US" altLang="ko-KR" dirty="0">
                <a:solidFill>
                  <a:srgbClr val="7030A0"/>
                </a:solidFill>
              </a:rPr>
              <a:t>*</a:t>
            </a:r>
            <a:r>
              <a:rPr lang="en-US" altLang="ko-KR" dirty="0"/>
              <a:t>*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4664911" y="2254841"/>
            <a:ext cx="1960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4326783" y="217655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**</a:t>
            </a:r>
            <a:r>
              <a:rPr lang="en-US" altLang="ko-KR" dirty="0">
                <a:solidFill>
                  <a:srgbClr val="0070C0"/>
                </a:solidFill>
              </a:rPr>
              <a:t>*</a:t>
            </a:r>
            <a:r>
              <a:rPr lang="en-US" altLang="ko-KR" dirty="0"/>
              <a:t>*****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8620911" y="2449715"/>
            <a:ext cx="1633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N : </a:t>
            </a:r>
            <a:r>
              <a:rPr lang="en-US" altLang="ko-KR" dirty="0" err="1"/>
              <a:t>batch_size</a:t>
            </a:r>
            <a:endParaRPr lang="en-US" altLang="ko-KR" dirty="0"/>
          </a:p>
          <a:p>
            <a:r>
              <a:rPr lang="en-US" altLang="ko-KR" dirty="0"/>
              <a:t>T : </a:t>
            </a:r>
            <a:r>
              <a:rPr lang="en-US" altLang="ko-KR" dirty="0" err="1"/>
              <a:t>time_size</a:t>
            </a:r>
            <a:endParaRPr lang="en-US" altLang="ko-KR" dirty="0"/>
          </a:p>
        </p:txBody>
      </p:sp>
      <p:sp>
        <p:nvSpPr>
          <p:cNvPr id="74" name="양쪽 대괄호 73"/>
          <p:cNvSpPr/>
          <p:nvPr/>
        </p:nvSpPr>
        <p:spPr>
          <a:xfrm>
            <a:off x="3929258" y="2270098"/>
            <a:ext cx="3666680" cy="1099126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뺄셈 기호 74"/>
          <p:cNvSpPr/>
          <p:nvPr/>
        </p:nvSpPr>
        <p:spPr>
          <a:xfrm>
            <a:off x="5453208" y="2743384"/>
            <a:ext cx="485192" cy="45719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6157776" y="1591743"/>
            <a:ext cx="1000607" cy="24679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6214108" y="1600211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000</a:t>
            </a:r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r>
              <a:rPr lang="en-US" altLang="ko-KR" sz="1400" dirty="0"/>
              <a:t>0000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6214108" y="1900766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0</a:t>
            </a:r>
            <a:r>
              <a:rPr lang="en-US" altLang="ko-KR" sz="1400" dirty="0">
                <a:solidFill>
                  <a:srgbClr val="00B050"/>
                </a:solidFill>
              </a:rPr>
              <a:t>1</a:t>
            </a:r>
            <a:r>
              <a:rPr lang="en-US" altLang="ko-KR" sz="1400" dirty="0"/>
              <a:t>000000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6182775" y="3733983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000000</a:t>
            </a:r>
            <a:r>
              <a:rPr lang="en-US" altLang="ko-KR" sz="1400" dirty="0">
                <a:solidFill>
                  <a:srgbClr val="7030A0"/>
                </a:solidFill>
              </a:rPr>
              <a:t>1</a:t>
            </a:r>
            <a:r>
              <a:rPr lang="en-US" altLang="ko-KR" sz="1400" dirty="0"/>
              <a:t>0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6561469" y="2254841"/>
            <a:ext cx="19604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6223341" y="2176556"/>
            <a:ext cx="979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00</a:t>
            </a:r>
            <a:r>
              <a:rPr lang="en-US" altLang="ko-KR" sz="1400" dirty="0">
                <a:solidFill>
                  <a:srgbClr val="0070C0"/>
                </a:solidFill>
              </a:rPr>
              <a:t>1</a:t>
            </a:r>
            <a:r>
              <a:rPr lang="en-US" altLang="ko-KR" sz="1400" dirty="0"/>
              <a:t>00000</a:t>
            </a:r>
          </a:p>
        </p:txBody>
      </p:sp>
      <p:sp>
        <p:nvSpPr>
          <p:cNvPr id="82" name="오른쪽 화살표 81"/>
          <p:cNvSpPr/>
          <p:nvPr/>
        </p:nvSpPr>
        <p:spPr>
          <a:xfrm>
            <a:off x="677700" y="4975950"/>
            <a:ext cx="560194" cy="2915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494989" y="4550870"/>
            <a:ext cx="1000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reshape</a:t>
            </a:r>
            <a:endParaRPr lang="ko-KR" altLang="en-US" dirty="0"/>
          </a:p>
        </p:txBody>
      </p:sp>
      <p:sp>
        <p:nvSpPr>
          <p:cNvPr id="84" name="직사각형 83"/>
          <p:cNvSpPr/>
          <p:nvPr/>
        </p:nvSpPr>
        <p:spPr>
          <a:xfrm>
            <a:off x="4575427" y="1190274"/>
            <a:ext cx="39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ys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431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입력 데이터 변환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726267" y="4247623"/>
            <a:ext cx="1151467" cy="19330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877734" y="4247622"/>
            <a:ext cx="1151467" cy="19330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29201" y="4247622"/>
            <a:ext cx="1151467" cy="19330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80668" y="4247622"/>
            <a:ext cx="1151467" cy="19330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32135" y="4247622"/>
            <a:ext cx="1151467" cy="19330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483602" y="4247622"/>
            <a:ext cx="1151467" cy="193304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59467" y="1510374"/>
            <a:ext cx="9423399" cy="3606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13083" y="1501669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말뭉치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12" name="아래쪽 화살표 11"/>
          <p:cNvSpPr/>
          <p:nvPr/>
        </p:nvSpPr>
        <p:spPr>
          <a:xfrm>
            <a:off x="5909734" y="2415845"/>
            <a:ext cx="5249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590799" y="4247623"/>
            <a:ext cx="0" cy="19330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378152" y="5031134"/>
            <a:ext cx="124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batch_size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954735" y="5031134"/>
            <a:ext cx="963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batch_x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5106202" y="5031134"/>
            <a:ext cx="963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batch_x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257669" y="5031134"/>
            <a:ext cx="963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batch_x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409136" y="5031134"/>
            <a:ext cx="963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batch_x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8560603" y="5031134"/>
            <a:ext cx="963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batch_x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726267" y="3513667"/>
            <a:ext cx="69088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823038" y="3144335"/>
            <a:ext cx="71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jump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726267" y="4131734"/>
            <a:ext cx="115146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745693" y="3698334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time_size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2810592" y="4256091"/>
            <a:ext cx="282450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803268" y="5031134"/>
            <a:ext cx="963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batch_x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2517884" y="6201432"/>
            <a:ext cx="867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offsets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7138203" y="6411498"/>
            <a:ext cx="7619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7907868" y="6226832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time_idx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10275775" y="4754135"/>
            <a:ext cx="12715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/>
              <a:t> </a:t>
            </a:r>
            <a:r>
              <a:rPr lang="ko-KR" altLang="en-US" dirty="0" err="1"/>
              <a:t>블럭</a:t>
            </a:r>
            <a:r>
              <a:rPr lang="ko-KR" altLang="en-US" dirty="0"/>
              <a:t> 개수</a:t>
            </a:r>
            <a:endParaRPr lang="en-US" altLang="ko-KR" dirty="0"/>
          </a:p>
          <a:p>
            <a:r>
              <a:rPr lang="en-US" altLang="ko-KR" dirty="0"/>
              <a:t>=</a:t>
            </a:r>
            <a:r>
              <a:rPr lang="en-US" altLang="ko-KR" dirty="0" err="1"/>
              <a:t>max_iter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7321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PTB</a:t>
            </a:r>
            <a:r>
              <a:rPr lang="ko-KR" altLang="en-US" dirty="0"/>
              <a:t> 데이터 변환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62147" y="1507350"/>
            <a:ext cx="13805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   말뭉치</a:t>
            </a:r>
            <a:endParaRPr lang="en-US" altLang="ko-KR" dirty="0"/>
          </a:p>
          <a:p>
            <a:r>
              <a:rPr lang="en-US" altLang="ko-KR" dirty="0"/>
              <a:t>(size=1000)</a:t>
            </a:r>
            <a:endParaRPr lang="ko-KR" altLang="en-US" dirty="0"/>
          </a:p>
        </p:txBody>
      </p:sp>
      <p:sp>
        <p:nvSpPr>
          <p:cNvPr id="12" name="아래쪽 화살표 11"/>
          <p:cNvSpPr/>
          <p:nvPr/>
        </p:nvSpPr>
        <p:spPr>
          <a:xfrm>
            <a:off x="6432934" y="2884880"/>
            <a:ext cx="524933" cy="4233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653" y="1062140"/>
            <a:ext cx="9524281" cy="1792806"/>
          </a:xfrm>
          <a:prstGeom prst="rect">
            <a:avLst/>
          </a:prstGeom>
        </p:spPr>
      </p:pic>
      <p:cxnSp>
        <p:nvCxnSpPr>
          <p:cNvPr id="40" name="직선 화살표 연결선 39"/>
          <p:cNvCxnSpPr/>
          <p:nvPr/>
        </p:nvCxnSpPr>
        <p:spPr>
          <a:xfrm>
            <a:off x="1842653" y="4464453"/>
            <a:ext cx="0" cy="14573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199756" y="4980812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1978121" y="3761482"/>
            <a:ext cx="870373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476431" y="3452762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99</a:t>
            </a:r>
            <a:endParaRPr lang="ko-KR" altLang="en-US" dirty="0"/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1978121" y="4131734"/>
            <a:ext cx="16129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2708670" y="3815467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53" name="직사각형 52"/>
          <p:cNvSpPr/>
          <p:nvPr/>
        </p:nvSpPr>
        <p:spPr>
          <a:xfrm>
            <a:off x="1769738" y="6201432"/>
            <a:ext cx="100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offsets :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859" y="4441578"/>
            <a:ext cx="1714500" cy="145732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547" y="4464453"/>
            <a:ext cx="1733550" cy="1457325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7121" y="4441578"/>
            <a:ext cx="1714500" cy="1447800"/>
          </a:xfrm>
          <a:prstGeom prst="rect">
            <a:avLst/>
          </a:prstGeom>
        </p:spPr>
      </p:pic>
      <p:sp>
        <p:nvSpPr>
          <p:cNvPr id="67" name="직사각형 66"/>
          <p:cNvSpPr/>
          <p:nvPr/>
        </p:nvSpPr>
        <p:spPr>
          <a:xfrm>
            <a:off x="8186757" y="4830888"/>
            <a:ext cx="527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……</a:t>
            </a:r>
            <a:endParaRPr lang="ko-KR" altLang="en-US" dirty="0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602" y="4393953"/>
            <a:ext cx="1714500" cy="1504950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4322" y="6341292"/>
            <a:ext cx="3619500" cy="161925"/>
          </a:xfrm>
          <a:prstGeom prst="rect">
            <a:avLst/>
          </a:prstGeom>
        </p:spPr>
      </p:pic>
      <p:sp>
        <p:nvSpPr>
          <p:cNvPr id="71" name="직사각형 70"/>
          <p:cNvSpPr/>
          <p:nvPr/>
        </p:nvSpPr>
        <p:spPr>
          <a:xfrm>
            <a:off x="7980290" y="6162041"/>
            <a:ext cx="1468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max_iter</a:t>
            </a:r>
            <a:r>
              <a:rPr lang="en-US" altLang="ko-KR" dirty="0"/>
              <a:t>=19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66742" y="4501986"/>
            <a:ext cx="303268" cy="1419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0303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/>
              <a:t>Perplexity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514009" y="1834623"/>
            <a:ext cx="69717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자연어 처리에서는 모델의 성능을</a:t>
            </a:r>
            <a:endParaRPr lang="en-US" altLang="ko-KR" dirty="0"/>
          </a:p>
          <a:p>
            <a:r>
              <a:rPr lang="en-US" altLang="ko-KR" dirty="0"/>
              <a:t>                                perplexity = </a:t>
            </a:r>
            <a:r>
              <a:rPr lang="en-US" altLang="ko-KR" dirty="0" err="1"/>
              <a:t>exp</a:t>
            </a:r>
            <a:r>
              <a:rPr lang="en-US" altLang="ko-KR" dirty="0"/>
              <a:t> (cross entropy)</a:t>
            </a:r>
          </a:p>
          <a:p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평가한다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perplexity</a:t>
            </a:r>
            <a:r>
              <a:rPr lang="ko-KR" altLang="en-US" dirty="0"/>
              <a:t>가 낮을 수록 모델 성능이 좋다고 여긴다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신경망이 정답에 대한 확률을 </a:t>
            </a:r>
            <a:r>
              <a:rPr lang="en-US" altLang="ko-KR" dirty="0"/>
              <a:t>1/N</a:t>
            </a:r>
            <a:r>
              <a:rPr lang="ko-KR" altLang="en-US" dirty="0"/>
              <a:t>이라고 예측했다면 </a:t>
            </a:r>
            <a:r>
              <a:rPr lang="en-US" altLang="ko-KR" dirty="0"/>
              <a:t>perplexity</a:t>
            </a:r>
            <a:r>
              <a:rPr lang="ko-KR" altLang="en-US" dirty="0"/>
              <a:t>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이는 고른 확률 분포에서  선택사항의 수로 해석할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perplexity</a:t>
            </a:r>
            <a:r>
              <a:rPr lang="ko-KR" altLang="en-US" dirty="0"/>
              <a:t>가 낮다는 것은 선택사항의 수가 줄어든다는 것을 의미한다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576" y="3834526"/>
            <a:ext cx="2181225" cy="6572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759" y="2228525"/>
            <a:ext cx="4250257" cy="317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913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DFE452-6E78-3360-7724-EDBAA619A6F4}"/>
              </a:ext>
            </a:extLst>
          </p:cNvPr>
          <p:cNvSpPr txBox="1">
            <a:spLocks/>
          </p:cNvSpPr>
          <p:nvPr/>
        </p:nvSpPr>
        <p:spPr>
          <a:xfrm>
            <a:off x="838200" y="5603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LSTM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22617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/>
              <a:t>장기 의존관계 </a:t>
            </a:r>
            <a:r>
              <a:rPr lang="en-US" altLang="ko-KR" sz="4000" dirty="0"/>
              <a:t>(Long Term </a:t>
            </a:r>
            <a:r>
              <a:rPr lang="en-US" altLang="ko-KR" sz="4000" dirty="0" err="1"/>
              <a:t>Dependecy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296065" y="1335624"/>
            <a:ext cx="93276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The</a:t>
            </a:r>
            <a:r>
              <a:rPr lang="en-US" altLang="ko-KR" dirty="0">
                <a:solidFill>
                  <a:srgbClr val="00B050"/>
                </a:solidFill>
              </a:rPr>
              <a:t> clouds </a:t>
            </a:r>
            <a:r>
              <a:rPr lang="en-US" altLang="ko-KR" dirty="0"/>
              <a:t>are in </a:t>
            </a:r>
            <a:r>
              <a:rPr lang="en-US" altLang="ko-KR" dirty="0">
                <a:solidFill>
                  <a:srgbClr val="FFC000"/>
                </a:solidFill>
              </a:rPr>
              <a:t>the</a:t>
            </a:r>
            <a:r>
              <a:rPr lang="en-US" altLang="ko-KR" dirty="0"/>
              <a:t> </a:t>
            </a:r>
            <a:r>
              <a:rPr lang="en-US" altLang="ko-KR" i="1" dirty="0">
                <a:solidFill>
                  <a:srgbClr val="FF0000"/>
                </a:solidFill>
              </a:rPr>
              <a:t>sky</a:t>
            </a:r>
            <a:r>
              <a:rPr lang="en-US" altLang="ko-KR" dirty="0"/>
              <a:t>.</a:t>
            </a:r>
          </a:p>
          <a:p>
            <a:endParaRPr lang="en-US" altLang="ko-KR" dirty="0">
              <a:solidFill>
                <a:schemeClr val="accent4"/>
              </a:solidFill>
            </a:endParaRPr>
          </a:p>
          <a:p>
            <a:r>
              <a:rPr lang="en-US" altLang="ko-KR" dirty="0"/>
              <a:t>I grew up in </a:t>
            </a:r>
            <a:r>
              <a:rPr lang="en-US" altLang="ko-KR" dirty="0">
                <a:solidFill>
                  <a:srgbClr val="00B050"/>
                </a:solidFill>
              </a:rPr>
              <a:t>France</a:t>
            </a:r>
            <a:r>
              <a:rPr lang="en-US" altLang="ko-KR" dirty="0"/>
              <a:t>…I speak </a:t>
            </a:r>
            <a:r>
              <a:rPr lang="en-US" altLang="ko-KR" dirty="0">
                <a:solidFill>
                  <a:srgbClr val="FFC000"/>
                </a:solidFill>
              </a:rPr>
              <a:t>fluent</a:t>
            </a:r>
            <a:r>
              <a:rPr lang="en-US" altLang="ko-KR" dirty="0"/>
              <a:t> </a:t>
            </a:r>
            <a:r>
              <a:rPr lang="en-US" altLang="ko-KR" i="1" dirty="0">
                <a:solidFill>
                  <a:srgbClr val="FF0000"/>
                </a:solidFill>
              </a:rPr>
              <a:t>French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바닐라 인공신경망은 </a:t>
            </a:r>
            <a:r>
              <a:rPr lang="en-US" altLang="ko-KR" dirty="0"/>
              <a:t>input data ↔ label</a:t>
            </a:r>
            <a:r>
              <a:rPr lang="ko-KR" altLang="en-US" dirty="0"/>
              <a:t> 관계를 </a:t>
            </a:r>
            <a:r>
              <a:rPr lang="en-US" altLang="ko-KR" dirty="0"/>
              <a:t>parameter</a:t>
            </a:r>
            <a:r>
              <a:rPr lang="ko-KR" altLang="en-US" dirty="0"/>
              <a:t>에 학습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RNN</a:t>
            </a:r>
            <a:r>
              <a:rPr lang="ko-KR" altLang="en-US" dirty="0"/>
              <a:t>은 </a:t>
            </a:r>
            <a:r>
              <a:rPr lang="en-US" altLang="ko-KR" dirty="0"/>
              <a:t>input data, hidden state↔ label</a:t>
            </a:r>
            <a:r>
              <a:rPr lang="ko-KR" altLang="en-US" dirty="0"/>
              <a:t> 관계를 </a:t>
            </a:r>
            <a:r>
              <a:rPr lang="en-US" altLang="ko-KR" dirty="0"/>
              <a:t>parameter</a:t>
            </a:r>
            <a:r>
              <a:rPr lang="ko-KR" altLang="en-US" dirty="0"/>
              <a:t>에 학습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hidden state</a:t>
            </a:r>
            <a:r>
              <a:rPr lang="ko-KR" altLang="en-US" dirty="0"/>
              <a:t>가 담고 있는 오래전 정보와의 관계를 학습하려면 </a:t>
            </a:r>
            <a:r>
              <a:rPr lang="en-US" altLang="ko-KR" dirty="0"/>
              <a:t>gradient</a:t>
            </a:r>
            <a:r>
              <a:rPr lang="ko-KR" altLang="en-US" dirty="0"/>
              <a:t>가 시간 방향으로 적절히 전달되어야 한다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43" y="3851095"/>
            <a:ext cx="4306492" cy="18778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239" y="3851095"/>
            <a:ext cx="5690153" cy="18778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9531" y="5966582"/>
            <a:ext cx="319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짧은 기간에 의존하는 </a:t>
            </a:r>
            <a:r>
              <a:rPr lang="en-US" altLang="ko-KR" dirty="0"/>
              <a:t>RNN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25888" y="5966582"/>
            <a:ext cx="3197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긴 기간에 의존하는 </a:t>
            </a:r>
            <a:r>
              <a:rPr lang="en-US" altLang="ko-KR" dirty="0"/>
              <a:t>RNN</a:t>
            </a:r>
          </a:p>
        </p:txBody>
      </p:sp>
    </p:spTree>
    <p:extLst>
      <p:ext uri="{BB962C8B-B14F-4D97-AF65-F5344CB8AC3E}">
        <p14:creationId xmlns:p14="http://schemas.microsoft.com/office/powerpoint/2010/main" val="410966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CBOW </a:t>
            </a:r>
            <a:r>
              <a:rPr lang="ko-KR" altLang="en-US" dirty="0"/>
              <a:t>모델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794" y="1242310"/>
            <a:ext cx="6461801" cy="30803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172" y="4547918"/>
            <a:ext cx="6061441" cy="222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582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/>
              <a:t>RNN </a:t>
            </a:r>
            <a:r>
              <a:rPr lang="ko-KR" altLang="en-US" sz="4000" dirty="0"/>
              <a:t>의 장기 의존관계 문제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5705" y="1321356"/>
            <a:ext cx="4694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RNN</a:t>
            </a:r>
            <a:r>
              <a:rPr lang="ko-KR" altLang="en-US" dirty="0"/>
              <a:t>에서는 장기의존관계를 학습하는데 문제가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대부분 기울기 소실이나 기울기 폭발의 </a:t>
            </a:r>
            <a:r>
              <a:rPr lang="ko-KR" altLang="en-US" dirty="0" err="1"/>
              <a:t>둘중</a:t>
            </a:r>
            <a:r>
              <a:rPr lang="ko-KR" altLang="en-US" dirty="0"/>
              <a:t> 하나의 운명을 걷게 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68" y="2992582"/>
            <a:ext cx="5261632" cy="335296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073" y="1027906"/>
            <a:ext cx="6043361" cy="19646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990" y="3286018"/>
            <a:ext cx="2164162" cy="161504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525" y="5194502"/>
            <a:ext cx="4683093" cy="89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6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8200" y="1571068"/>
            <a:ext cx="9199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임계값을</a:t>
            </a:r>
            <a:r>
              <a:rPr lang="ko-KR" altLang="en-US" dirty="0"/>
              <a:t> 설정하고 </a:t>
            </a:r>
            <a:r>
              <a:rPr lang="en-US" altLang="ko-KR" dirty="0"/>
              <a:t>gradient</a:t>
            </a:r>
            <a:r>
              <a:rPr lang="ko-KR" altLang="en-US" dirty="0"/>
              <a:t>의 </a:t>
            </a:r>
            <a:r>
              <a:rPr lang="en-US" altLang="ko-KR" dirty="0"/>
              <a:t>norm</a:t>
            </a:r>
            <a:r>
              <a:rPr lang="ko-KR" altLang="en-US" dirty="0"/>
              <a:t>이 </a:t>
            </a:r>
            <a:r>
              <a:rPr lang="ko-KR" altLang="en-US" dirty="0" err="1"/>
              <a:t>임계값을</a:t>
            </a:r>
            <a:r>
              <a:rPr lang="ko-KR" altLang="en-US" dirty="0"/>
              <a:t> 넘어가면 </a:t>
            </a:r>
            <a:r>
              <a:rPr lang="en-US" altLang="ko-KR" dirty="0"/>
              <a:t>gradient</a:t>
            </a:r>
            <a:r>
              <a:rPr lang="ko-KR" altLang="en-US" dirty="0"/>
              <a:t>를 </a:t>
            </a:r>
            <a:r>
              <a:rPr lang="en-US" altLang="ko-KR" dirty="0"/>
              <a:t>normalize</a:t>
            </a:r>
            <a:r>
              <a:rPr lang="ko-KR" altLang="en-US" dirty="0"/>
              <a:t>한 후 </a:t>
            </a:r>
            <a:r>
              <a:rPr lang="ko-KR" altLang="en-US" dirty="0" err="1"/>
              <a:t>임계값을</a:t>
            </a:r>
            <a:r>
              <a:rPr lang="ko-KR" altLang="en-US" dirty="0"/>
              <a:t> 곱해서 </a:t>
            </a:r>
            <a:r>
              <a:rPr lang="en-US" altLang="ko-KR" dirty="0"/>
              <a:t>norm</a:t>
            </a:r>
            <a:r>
              <a:rPr lang="ko-KR" altLang="en-US" dirty="0"/>
              <a:t>이 </a:t>
            </a:r>
            <a:r>
              <a:rPr lang="ko-KR" altLang="en-US" dirty="0" err="1"/>
              <a:t>임계값이</a:t>
            </a:r>
            <a:r>
              <a:rPr lang="ko-KR" altLang="en-US" dirty="0"/>
              <a:t> 되도록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gradient clipping</a:t>
            </a:r>
            <a:r>
              <a:rPr lang="ko-KR" altLang="en-US" dirty="0"/>
              <a:t>을 통해 기울기 폭발을 해결한다</a:t>
            </a:r>
            <a:r>
              <a:rPr lang="en-US" altLang="ko-KR" dirty="0"/>
              <a:t>.</a:t>
            </a: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/>
              <a:t>Gradient Clipping</a:t>
            </a:r>
            <a:endParaRPr lang="ko-KR" altLang="en-US" sz="4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880" y="2478487"/>
            <a:ext cx="2543175" cy="647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950" y="2904146"/>
            <a:ext cx="4857128" cy="308510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0345972" y="4517665"/>
            <a:ext cx="0" cy="79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10371152" y="4518991"/>
            <a:ext cx="0" cy="79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0815101" y="4517665"/>
            <a:ext cx="0" cy="79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40281" y="4518991"/>
            <a:ext cx="0" cy="79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980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932708" y="1690688"/>
            <a:ext cx="832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LSTM</a:t>
            </a:r>
            <a:r>
              <a:rPr lang="ko-KR" altLang="en-US" dirty="0"/>
              <a:t>은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gate</a:t>
            </a:r>
            <a:r>
              <a:rPr lang="ko-KR" altLang="en-US" dirty="0"/>
              <a:t>를 추가함으로써 장기 의존관계 문제를 해결할 수 있다</a:t>
            </a:r>
            <a:r>
              <a:rPr lang="en-US" altLang="ko-KR" dirty="0"/>
              <a:t>.</a:t>
            </a: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/>
              <a:t>LSTM (Long Short-Term Memory)</a:t>
            </a:r>
            <a:endParaRPr lang="ko-KR" altLang="en-US" sz="4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7613" y="5352362"/>
            <a:ext cx="5084619" cy="10854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65" y="2303404"/>
            <a:ext cx="7687067" cy="280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5917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/>
              <a:t>RNN vs LSTM (Long Short-Term Memory)</a:t>
            </a:r>
            <a:endParaRPr lang="ko-KR" alt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2937014" y="2014863"/>
            <a:ext cx="836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RNN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70754" y="2009733"/>
            <a:ext cx="87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LSTM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61" y="2913317"/>
            <a:ext cx="5558724" cy="212017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64" y="2913317"/>
            <a:ext cx="5809136" cy="212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5561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38254" y="1027906"/>
                <a:ext cx="10511624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RNN</a:t>
                </a:r>
                <a:r>
                  <a:rPr lang="ko-KR" altLang="en-US" dirty="0"/>
                  <a:t>은 앞 정보의 기억을 위해 </a:t>
                </a:r>
                <a:r>
                  <a:rPr lang="en-US" altLang="ko-KR" dirty="0"/>
                  <a:t>hidden state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를 출력시킬 뿐 아니라 순환시킨다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LSTM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hidden state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뿐 아니라 </a:t>
                </a:r>
                <a:r>
                  <a:rPr lang="en-US" altLang="ko-KR" dirty="0"/>
                  <a:t>cell state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또한 순환시킨다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단</a:t>
                </a:r>
                <a:r>
                  <a:rPr lang="en-US" altLang="ko-KR" dirty="0"/>
                  <a:t>, cell state</a:t>
                </a:r>
                <a:r>
                  <a:rPr lang="ko-KR" altLang="en-US" dirty="0"/>
                  <a:t>는 출력시키지 않는다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en-US" altLang="ko-KR" dirty="0"/>
                  <a:t>3</a:t>
                </a:r>
                <a:r>
                  <a:rPr lang="ko-KR" altLang="en-US" dirty="0"/>
                  <a:t>개의 </a:t>
                </a:r>
                <a:r>
                  <a:rPr lang="en-US" altLang="ko-KR" dirty="0"/>
                  <a:t>gate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부터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까지의 값을 취하며 수문 또는 밸브 같은 역할을 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게이트는 </a:t>
                </a:r>
                <a:r>
                  <a:rPr lang="ko-KR" altLang="en-US" dirty="0" err="1"/>
                  <a:t>시그모이드를</a:t>
                </a:r>
                <a:r>
                  <a:rPr lang="ko-KR" altLang="en-US" dirty="0"/>
                  <a:t> 통해 얻고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정보는 </a:t>
                </a:r>
                <a:r>
                  <a:rPr lang="en-US" altLang="ko-KR" dirty="0"/>
                  <a:t>hyperbolic tangent</a:t>
                </a:r>
                <a:r>
                  <a:rPr lang="ko-KR" altLang="en-US" dirty="0"/>
                  <a:t>를 통해 얻는다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기존 </a:t>
                </a:r>
                <a:r>
                  <a:rPr lang="en-US" altLang="ko-KR" dirty="0"/>
                  <a:t>cell state</a:t>
                </a:r>
                <a:r>
                  <a:rPr lang="ko-KR" altLang="en-US" dirty="0"/>
                  <a:t>의 정보를 얼마나 잊을지</a:t>
                </a:r>
                <a:r>
                  <a:rPr lang="en-US" altLang="ko-KR" dirty="0"/>
                  <a:t>(forget gate), </a:t>
                </a:r>
                <a:r>
                  <a:rPr lang="ko-KR" altLang="en-US" dirty="0"/>
                  <a:t>기존 </a:t>
                </a:r>
                <a:r>
                  <a:rPr lang="en-US" altLang="ko-KR" dirty="0"/>
                  <a:t>cell state</a:t>
                </a:r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얼마나 정보를 추가할지</a:t>
                </a:r>
                <a:r>
                  <a:rPr lang="en-US" altLang="ko-KR" dirty="0"/>
                  <a:t>(input gate), </a:t>
                </a:r>
                <a:r>
                  <a:rPr lang="ko-KR" altLang="en-US" dirty="0"/>
                  <a:t>새로 얻은 </a:t>
                </a:r>
                <a:r>
                  <a:rPr lang="en-US" altLang="ko-KR" dirty="0"/>
                  <a:t>cell state</a:t>
                </a:r>
                <a:r>
                  <a:rPr lang="ko-KR" altLang="en-US" dirty="0"/>
                  <a:t>의 정보를 </a:t>
                </a:r>
                <a:r>
                  <a:rPr lang="en-US" altLang="ko-KR" dirty="0"/>
                  <a:t>hidden state</a:t>
                </a:r>
                <a:r>
                  <a:rPr lang="ko-KR" altLang="en-US" dirty="0"/>
                  <a:t>로 얼마나 출력할지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ouput</a:t>
                </a:r>
                <a:r>
                  <a:rPr lang="en-US" altLang="ko-KR" dirty="0"/>
                  <a:t> gate)</a:t>
                </a:r>
                <a:r>
                  <a:rPr lang="ko-KR" altLang="en-US" dirty="0"/>
                  <a:t>를 결정한다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54" y="1027906"/>
                <a:ext cx="10511624" cy="3416320"/>
              </a:xfrm>
              <a:prstGeom prst="rect">
                <a:avLst/>
              </a:prstGeom>
              <a:blipFill>
                <a:blip r:embed="rId2"/>
                <a:stretch>
                  <a:fillRect l="-522" t="-1071" r="-406" b="-19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/>
              <a:t>cell state</a:t>
            </a:r>
            <a:endParaRPr lang="ko-KR" altLang="en-US" sz="40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02" y="4381983"/>
            <a:ext cx="3911141" cy="229567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806" y="4728454"/>
            <a:ext cx="4892561" cy="157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512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/>
              <a:t>forget gate</a:t>
            </a:r>
            <a:endParaRPr lang="ko-KR" altLang="en-US" sz="4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534" y="4668013"/>
            <a:ext cx="3436275" cy="4331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458" y="3804246"/>
            <a:ext cx="4042662" cy="26428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9397" y="1363297"/>
            <a:ext cx="105361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기존 </a:t>
            </a:r>
            <a:r>
              <a:rPr lang="en-US" altLang="ko-KR" dirty="0"/>
              <a:t>cell state</a:t>
            </a:r>
            <a:r>
              <a:rPr lang="ko-KR" altLang="en-US" dirty="0"/>
              <a:t>의 정보에서 무엇을 얼마나 잊을지 결정한다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입력데이터와 </a:t>
            </a:r>
            <a:r>
              <a:rPr lang="en-US" altLang="ko-KR" dirty="0"/>
              <a:t>hidden state</a:t>
            </a:r>
            <a:r>
              <a:rPr lang="ko-KR" altLang="en-US" dirty="0"/>
              <a:t>를 </a:t>
            </a:r>
            <a:r>
              <a:rPr lang="en-US" altLang="ko-KR" dirty="0"/>
              <a:t>affine </a:t>
            </a:r>
            <a:r>
              <a:rPr lang="ko-KR" altLang="en-US" dirty="0" err="1"/>
              <a:t>변환후</a:t>
            </a:r>
            <a:r>
              <a:rPr lang="ko-KR" altLang="en-US" dirty="0"/>
              <a:t> 각 원소에 </a:t>
            </a:r>
            <a:r>
              <a:rPr lang="en-US" altLang="ko-KR" dirty="0"/>
              <a:t>sigmoid</a:t>
            </a:r>
            <a:r>
              <a:rPr lang="ko-KR" altLang="en-US" dirty="0"/>
              <a:t>를 취한다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기존 </a:t>
            </a:r>
            <a:r>
              <a:rPr lang="en-US" altLang="ko-KR" dirty="0"/>
              <a:t>cell state</a:t>
            </a:r>
            <a:r>
              <a:rPr lang="ko-KR" altLang="en-US" dirty="0"/>
              <a:t>의 </a:t>
            </a:r>
            <a:r>
              <a:rPr lang="ko-KR" altLang="en-US" dirty="0" err="1"/>
              <a:t>원소중</a:t>
            </a:r>
            <a:r>
              <a:rPr lang="ko-KR" altLang="en-US" dirty="0"/>
              <a:t> 잊어야 한다고 판단되면 그 위치에서는 </a:t>
            </a:r>
            <a:r>
              <a:rPr lang="en-US" altLang="ko-KR" dirty="0"/>
              <a:t>sigmoid</a:t>
            </a:r>
            <a:r>
              <a:rPr lang="ko-KR" altLang="en-US" dirty="0"/>
              <a:t>값이 </a:t>
            </a:r>
            <a:r>
              <a:rPr lang="en-US" altLang="ko-KR" dirty="0"/>
              <a:t>0</a:t>
            </a:r>
            <a:r>
              <a:rPr lang="ko-KR" altLang="en-US" dirty="0"/>
              <a:t>에 가깝고 기억해야 한다고 판단되면 그 위치에서는 </a:t>
            </a:r>
            <a:r>
              <a:rPr lang="en-US" altLang="ko-KR" dirty="0"/>
              <a:t>sigmoid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에 가깝다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기존 </a:t>
            </a:r>
            <a:r>
              <a:rPr lang="en-US" altLang="ko-KR" dirty="0"/>
              <a:t>cell state</a:t>
            </a:r>
            <a:r>
              <a:rPr lang="ko-KR" altLang="en-US" dirty="0"/>
              <a:t>에 </a:t>
            </a:r>
            <a:r>
              <a:rPr lang="en-US" altLang="ko-KR" dirty="0" err="1"/>
              <a:t>Hadamard</a:t>
            </a:r>
            <a:r>
              <a:rPr lang="en-US" altLang="ko-KR" dirty="0"/>
              <a:t> product</a:t>
            </a:r>
            <a:r>
              <a:rPr lang="ko-KR" altLang="en-US" dirty="0"/>
              <a:t>를 한다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534" y="5336089"/>
            <a:ext cx="899646" cy="41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75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/>
              <a:t>input gate</a:t>
            </a:r>
            <a:endParaRPr lang="ko-KR" altLang="en-US" sz="4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533" y="4040232"/>
            <a:ext cx="3992620" cy="26054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502" y="4626399"/>
            <a:ext cx="3679162" cy="3769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73" y="5410573"/>
            <a:ext cx="3234170" cy="3601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1505" y="1356895"/>
            <a:ext cx="10649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forget gate</a:t>
            </a:r>
            <a:r>
              <a:rPr lang="ko-KR" altLang="en-US" dirty="0"/>
              <a:t>를 통과한 </a:t>
            </a:r>
            <a:r>
              <a:rPr lang="en-US" altLang="ko-KR" dirty="0"/>
              <a:t>cell state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무엇을 얼마나 추가할지 결정한다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추가할 정보의 </a:t>
            </a:r>
            <a:r>
              <a:rPr lang="ko-KR" altLang="en-US" dirty="0" err="1"/>
              <a:t>전단계를</a:t>
            </a:r>
            <a:r>
              <a:rPr lang="ko-KR" altLang="en-US" dirty="0"/>
              <a:t> 얻기 위해 입력데이터와 </a:t>
            </a:r>
            <a:r>
              <a:rPr lang="en-US" altLang="ko-KR" dirty="0"/>
              <a:t>hidden state</a:t>
            </a:r>
            <a:r>
              <a:rPr lang="ko-KR" altLang="en-US" dirty="0"/>
              <a:t>를 </a:t>
            </a:r>
            <a:r>
              <a:rPr lang="en-US" altLang="ko-KR" dirty="0"/>
              <a:t>RNN </a:t>
            </a:r>
            <a:r>
              <a:rPr lang="ko-KR" altLang="en-US" dirty="0"/>
              <a:t>변환한 값   를 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입력데이터와 </a:t>
            </a:r>
            <a:r>
              <a:rPr lang="en-US" altLang="ko-KR" dirty="0"/>
              <a:t>hidden state</a:t>
            </a:r>
            <a:r>
              <a:rPr lang="ko-KR" altLang="en-US" dirty="0"/>
              <a:t>를 </a:t>
            </a:r>
            <a:r>
              <a:rPr lang="en-US" altLang="ko-KR" dirty="0"/>
              <a:t>affine </a:t>
            </a:r>
            <a:r>
              <a:rPr lang="ko-KR" altLang="en-US" dirty="0"/>
              <a:t>변환 후 각 원소에 </a:t>
            </a:r>
            <a:r>
              <a:rPr lang="en-US" altLang="ko-KR" dirty="0"/>
              <a:t>sigmoid</a:t>
            </a:r>
            <a:r>
              <a:rPr lang="ko-KR" altLang="en-US" dirty="0"/>
              <a:t>를 취한다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  의 </a:t>
            </a:r>
            <a:r>
              <a:rPr lang="ko-KR" altLang="en-US" dirty="0" err="1"/>
              <a:t>원소중</a:t>
            </a:r>
            <a:r>
              <a:rPr lang="ko-KR" altLang="en-US" dirty="0"/>
              <a:t> 추가 정보로서의 가치가 크다고 판단되면 그 위치에서는 </a:t>
            </a:r>
            <a:r>
              <a:rPr lang="en-US" altLang="ko-KR" dirty="0"/>
              <a:t>sigmoid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에 가깝고 적다고 판단되면 그 원소 위치에서는 </a:t>
            </a:r>
            <a:r>
              <a:rPr lang="en-US" altLang="ko-KR" dirty="0"/>
              <a:t>sigmoid</a:t>
            </a:r>
            <a:r>
              <a:rPr lang="ko-KR" altLang="en-US" dirty="0"/>
              <a:t>값이 </a:t>
            </a:r>
            <a:r>
              <a:rPr lang="en-US" altLang="ko-KR" dirty="0"/>
              <a:t>0</a:t>
            </a:r>
            <a:r>
              <a:rPr lang="ko-KR" altLang="en-US" dirty="0"/>
              <a:t>에 가깝다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  에 </a:t>
            </a:r>
            <a:r>
              <a:rPr lang="en-US" altLang="ko-KR" dirty="0" err="1"/>
              <a:t>Hadamard</a:t>
            </a:r>
            <a:r>
              <a:rPr lang="en-US" altLang="ko-KR" dirty="0"/>
              <a:t> product</a:t>
            </a:r>
            <a:r>
              <a:rPr lang="ko-KR" altLang="en-US" dirty="0"/>
              <a:t>를 한다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953" y="3854577"/>
            <a:ext cx="200688" cy="3010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7381" y="1977292"/>
            <a:ext cx="200688" cy="3010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695" y="3023861"/>
            <a:ext cx="200688" cy="3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499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30301" y="1447072"/>
            <a:ext cx="10050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forget gate</a:t>
            </a:r>
            <a:r>
              <a:rPr lang="ko-KR" altLang="en-US" dirty="0"/>
              <a:t>와 </a:t>
            </a:r>
            <a:r>
              <a:rPr lang="en-US" altLang="ko-KR" dirty="0"/>
              <a:t>input </a:t>
            </a:r>
            <a:r>
              <a:rPr lang="ko-KR" altLang="en-US" dirty="0"/>
              <a:t>게이트를 통해 기존 </a:t>
            </a:r>
            <a:r>
              <a:rPr lang="en-US" altLang="ko-KR" dirty="0"/>
              <a:t>cell state</a:t>
            </a:r>
            <a:r>
              <a:rPr lang="ko-KR" altLang="en-US" dirty="0"/>
              <a:t>의 중요하지 않은 부분을 잊고 중요한 새로운 정보를 추가해서 새로운 </a:t>
            </a:r>
            <a:r>
              <a:rPr lang="en-US" altLang="ko-KR" dirty="0"/>
              <a:t>cell state</a:t>
            </a:r>
            <a:r>
              <a:rPr lang="ko-KR" altLang="en-US" dirty="0"/>
              <a:t>로 업데이트한다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 시각으로 순환시킨다</a:t>
            </a:r>
            <a:r>
              <a:rPr lang="en-US" altLang="ko-KR" dirty="0"/>
              <a:t>.</a:t>
            </a:r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/>
              <a:t>cell update </a:t>
            </a:r>
            <a:endParaRPr lang="ko-KR" altLang="en-US" sz="4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99" y="3161434"/>
            <a:ext cx="4273575" cy="28320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900" y="4386497"/>
            <a:ext cx="2262101" cy="38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86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/>
              <a:t>output gate</a:t>
            </a:r>
            <a:endParaRPr lang="ko-KR" alt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1166191" y="1128573"/>
            <a:ext cx="98596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새로운 </a:t>
            </a:r>
            <a:r>
              <a:rPr lang="en-US" altLang="ko-KR" dirty="0"/>
              <a:t>cell state</a:t>
            </a:r>
            <a:r>
              <a:rPr lang="ko-KR" altLang="en-US" dirty="0"/>
              <a:t>에서 무엇을 얼마나 </a:t>
            </a:r>
            <a:r>
              <a:rPr lang="en-US" altLang="ko-KR" dirty="0"/>
              <a:t>hidden state</a:t>
            </a:r>
            <a:r>
              <a:rPr lang="ko-KR" altLang="en-US" dirty="0"/>
              <a:t>로 출력할지 결정한다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/>
              <a:t>hidden state</a:t>
            </a:r>
            <a:r>
              <a:rPr lang="ko-KR" altLang="en-US" dirty="0"/>
              <a:t>로 출력할 </a:t>
            </a:r>
            <a:r>
              <a:rPr lang="ko-KR" altLang="en-US" dirty="0" err="1"/>
              <a:t>전단계를</a:t>
            </a:r>
            <a:r>
              <a:rPr lang="ko-KR" altLang="en-US" dirty="0"/>
              <a:t> 얻기 위해 새로운 </a:t>
            </a:r>
            <a:r>
              <a:rPr lang="en-US" altLang="ko-KR" dirty="0"/>
              <a:t>cell state</a:t>
            </a:r>
            <a:r>
              <a:rPr lang="ko-KR" altLang="en-US" dirty="0"/>
              <a:t>를 </a:t>
            </a:r>
            <a:r>
              <a:rPr lang="en-US" altLang="ko-KR" dirty="0" err="1"/>
              <a:t>tanh</a:t>
            </a:r>
            <a:r>
              <a:rPr lang="ko-KR" altLang="en-US" dirty="0"/>
              <a:t>로 활성화한다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입력데이터와 </a:t>
            </a:r>
            <a:r>
              <a:rPr lang="en-US" altLang="ko-KR" dirty="0"/>
              <a:t>hidden state</a:t>
            </a:r>
            <a:r>
              <a:rPr lang="ko-KR" altLang="en-US" dirty="0"/>
              <a:t>를 </a:t>
            </a:r>
            <a:r>
              <a:rPr lang="en-US" altLang="ko-KR" dirty="0"/>
              <a:t>affine </a:t>
            </a:r>
            <a:r>
              <a:rPr lang="ko-KR" altLang="en-US" dirty="0" err="1"/>
              <a:t>변환후</a:t>
            </a:r>
            <a:r>
              <a:rPr lang="ko-KR" altLang="en-US" dirty="0"/>
              <a:t> 각 원소에 </a:t>
            </a:r>
            <a:r>
              <a:rPr lang="en-US" altLang="ko-KR" dirty="0"/>
              <a:t>sigmoid</a:t>
            </a:r>
            <a:r>
              <a:rPr lang="ko-KR" altLang="en-US" dirty="0"/>
              <a:t>를 취한다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         의 </a:t>
            </a:r>
            <a:r>
              <a:rPr lang="ko-KR" altLang="en-US" dirty="0" err="1"/>
              <a:t>원소중</a:t>
            </a:r>
            <a:r>
              <a:rPr lang="ko-KR" altLang="en-US" dirty="0"/>
              <a:t> 위층과 다음 시각에 </a:t>
            </a:r>
            <a:r>
              <a:rPr lang="ko-KR" altLang="en-US" dirty="0" err="1"/>
              <a:t>중요다고</a:t>
            </a:r>
            <a:r>
              <a:rPr lang="ko-KR" altLang="en-US" dirty="0"/>
              <a:t> 판단되면 그 위치에서는 </a:t>
            </a:r>
            <a:r>
              <a:rPr lang="en-US" altLang="ko-KR" dirty="0"/>
              <a:t>sigmoid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에 가깝고 중요하지 않다고 판단되면 그 위치에서는 </a:t>
            </a:r>
            <a:r>
              <a:rPr lang="en-US" altLang="ko-KR" dirty="0"/>
              <a:t>sigmoid</a:t>
            </a:r>
            <a:r>
              <a:rPr lang="ko-KR" altLang="en-US" dirty="0"/>
              <a:t>값이 </a:t>
            </a:r>
            <a:r>
              <a:rPr lang="en-US" altLang="ko-KR" dirty="0"/>
              <a:t>0</a:t>
            </a:r>
            <a:r>
              <a:rPr lang="ko-KR" altLang="en-US" dirty="0"/>
              <a:t>에 가깝다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          에 </a:t>
            </a:r>
            <a:r>
              <a:rPr lang="en-US" altLang="ko-KR" dirty="0" err="1"/>
              <a:t>Hadamard</a:t>
            </a:r>
            <a:r>
              <a:rPr lang="en-US" altLang="ko-KR" dirty="0"/>
              <a:t> product</a:t>
            </a:r>
            <a:r>
              <a:rPr lang="ko-KR" altLang="en-US" dirty="0"/>
              <a:t>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709" y="3937828"/>
            <a:ext cx="3898755" cy="27422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593" y="4819461"/>
            <a:ext cx="3549189" cy="4179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415" y="5549619"/>
            <a:ext cx="2192268" cy="3760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528" y="3594639"/>
            <a:ext cx="854851" cy="3431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629" y="2783843"/>
            <a:ext cx="854851" cy="34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818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/>
              <a:t>Affine </a:t>
            </a:r>
            <a:r>
              <a:rPr lang="ko-KR" altLang="en-US" sz="4000" dirty="0"/>
              <a:t>변환 묶기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12" y="1057621"/>
            <a:ext cx="5000192" cy="18249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736" y="1959429"/>
            <a:ext cx="5909057" cy="45709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843" y="3179568"/>
            <a:ext cx="2450612" cy="30890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711" y="4231462"/>
            <a:ext cx="3122807" cy="3199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842" y="3734958"/>
            <a:ext cx="2478995" cy="27604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711" y="5955702"/>
            <a:ext cx="1900497" cy="3208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842" y="4771905"/>
            <a:ext cx="2640131" cy="3109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4711" y="6341132"/>
            <a:ext cx="1641755" cy="281616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4843650" y="3734958"/>
            <a:ext cx="587829" cy="2760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19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CBOW </a:t>
            </a:r>
            <a:r>
              <a:rPr lang="ko-KR" altLang="en-US" dirty="0"/>
              <a:t>모델의 계산 그래프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556" y="1690688"/>
            <a:ext cx="7084888" cy="478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3624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/>
              <a:t>LSTM </a:t>
            </a:r>
            <a:r>
              <a:rPr lang="ko-KR" altLang="en-US" sz="4000" dirty="0" err="1"/>
              <a:t>계산그래프</a:t>
            </a:r>
            <a:endParaRPr lang="ko-KR" altLang="en-US" sz="4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09" y="1031729"/>
            <a:ext cx="10171748" cy="49436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372" y="4196973"/>
            <a:ext cx="361950" cy="276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1385" y="2559019"/>
            <a:ext cx="323850" cy="247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115" y="5461018"/>
            <a:ext cx="3019425" cy="304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350" y="2578069"/>
            <a:ext cx="266700" cy="2286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5176" y="5754474"/>
            <a:ext cx="1371600" cy="3619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6426" y="2559019"/>
            <a:ext cx="514350" cy="2952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4812" y="3220834"/>
            <a:ext cx="276225" cy="2190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9847" y="3042285"/>
            <a:ext cx="228600" cy="2571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3509" y="3299460"/>
            <a:ext cx="266700" cy="2286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0741" y="5484830"/>
            <a:ext cx="1057275" cy="29527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7311" y="5484830"/>
            <a:ext cx="1266825" cy="2571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30147" y="3528060"/>
            <a:ext cx="276225" cy="2190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69736" y="5792574"/>
            <a:ext cx="1076325" cy="2857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23601" y="4148571"/>
            <a:ext cx="333375" cy="2286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40115" y="6222315"/>
            <a:ext cx="6162675" cy="28575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90743" y="3439909"/>
            <a:ext cx="800100" cy="32385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10753" y="5202719"/>
            <a:ext cx="638175" cy="29527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14169" y="4990232"/>
            <a:ext cx="676275" cy="28575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23877" y="4148571"/>
            <a:ext cx="666750" cy="285750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H="1">
            <a:off x="2221752" y="5178300"/>
            <a:ext cx="4216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8300723" y="2559019"/>
            <a:ext cx="7190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H="1">
            <a:off x="3773092" y="2561443"/>
            <a:ext cx="176842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>
            <a:off x="10205472" y="2559019"/>
            <a:ext cx="4997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6707312" y="2874168"/>
            <a:ext cx="0" cy="593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7612362" y="3307773"/>
            <a:ext cx="0" cy="204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>
            <a:off x="8354812" y="3220834"/>
            <a:ext cx="0" cy="313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9019775" y="3439908"/>
            <a:ext cx="2484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 flipV="1">
            <a:off x="9493135" y="3670849"/>
            <a:ext cx="0" cy="335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flipH="1">
            <a:off x="4715719" y="4122332"/>
            <a:ext cx="35952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rot="10800000" flipV="1">
            <a:off x="3172604" y="4928667"/>
            <a:ext cx="0" cy="5693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flipH="1">
            <a:off x="1135556" y="4130645"/>
            <a:ext cx="7550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rot="10800000">
            <a:off x="2854102" y="3586114"/>
            <a:ext cx="213340" cy="2583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10741" y="5888631"/>
            <a:ext cx="1628775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098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/>
              <a:t>LSTM </a:t>
            </a:r>
            <a:r>
              <a:rPr lang="ko-KR" altLang="en-US" sz="4000" dirty="0" err="1"/>
              <a:t>계산그래프</a:t>
            </a:r>
            <a:endParaRPr lang="ko-KR" altLang="en-US" sz="4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380" y="1596204"/>
            <a:ext cx="7347239" cy="50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27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26267" y="4808805"/>
            <a:ext cx="6908802" cy="1429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Time LSTM </a:t>
            </a:r>
            <a:r>
              <a:rPr lang="ko-KR" altLang="en-US" dirty="0" err="1"/>
              <a:t>순전파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77699" y="5368654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xs</a:t>
            </a:r>
            <a:r>
              <a:rPr lang="en-US" altLang="ko-KR" dirty="0"/>
              <a:t> =</a:t>
            </a:r>
            <a:endParaRPr lang="ko-KR" altLang="en-US" dirty="0"/>
          </a:p>
        </p:txBody>
      </p:sp>
      <p:sp>
        <p:nvSpPr>
          <p:cNvPr id="12" name="아래쪽 화살표 11"/>
          <p:cNvSpPr/>
          <p:nvPr/>
        </p:nvSpPr>
        <p:spPr>
          <a:xfrm rot="10800000">
            <a:off x="3197063" y="4476877"/>
            <a:ext cx="224009" cy="211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590799" y="4808804"/>
            <a:ext cx="0" cy="1429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366523" y="5393617"/>
            <a:ext cx="124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batch_size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726267" y="6292017"/>
            <a:ext cx="69088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823038" y="6279380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time_size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726267" y="6372086"/>
            <a:ext cx="9458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543232" y="6429917"/>
            <a:ext cx="1536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wordvec_size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2810592" y="4817272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810592" y="5117827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828244" y="593770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213689" y="5158432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950812" y="4817272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950812" y="5117827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968464" y="593770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353909" y="5158432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300823" y="4817272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300823" y="5117827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318475" y="593770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703920" y="5158432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8554410" y="4817272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8554410" y="5117827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8572062" y="593770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8957507" y="5158432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971117" y="5302493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. . . . . 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29213" y="4073952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xs</a:t>
            </a:r>
            <a:r>
              <a:rPr lang="en-US" altLang="ko-KR" dirty="0">
                <a:solidFill>
                  <a:srgbClr val="FF0000"/>
                </a:solidFill>
              </a:rPr>
              <a:t>[ : ,0, : ]</a:t>
            </a:r>
            <a:endParaRPr lang="ko-KR" altLang="en-US" dirty="0"/>
          </a:p>
        </p:txBody>
      </p:sp>
      <p:sp>
        <p:nvSpPr>
          <p:cNvPr id="62" name="아래쪽 화살표 61"/>
          <p:cNvSpPr/>
          <p:nvPr/>
        </p:nvSpPr>
        <p:spPr>
          <a:xfrm rot="10800000">
            <a:off x="4388415" y="4476877"/>
            <a:ext cx="224009" cy="211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3820565" y="4073952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xs</a:t>
            </a:r>
            <a:r>
              <a:rPr lang="en-US" altLang="ko-KR" dirty="0">
                <a:solidFill>
                  <a:srgbClr val="00B050"/>
                </a:solidFill>
              </a:rPr>
              <a:t>[ : ,1, : ]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64" name="아래쪽 화살표 63"/>
          <p:cNvSpPr/>
          <p:nvPr/>
        </p:nvSpPr>
        <p:spPr>
          <a:xfrm rot="10800000">
            <a:off x="5676094" y="4476877"/>
            <a:ext cx="224009" cy="211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108244" y="4073952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0070C0"/>
                </a:solidFill>
              </a:rPr>
              <a:t>xs</a:t>
            </a:r>
            <a:r>
              <a:rPr lang="en-US" altLang="ko-KR" dirty="0">
                <a:solidFill>
                  <a:srgbClr val="0070C0"/>
                </a:solidFill>
              </a:rPr>
              <a:t>[ : ,2, : ]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6" name="아래쪽 화살표 65"/>
          <p:cNvSpPr/>
          <p:nvPr/>
        </p:nvSpPr>
        <p:spPr>
          <a:xfrm rot="10800000">
            <a:off x="8976243" y="4476877"/>
            <a:ext cx="224009" cy="211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8408393" y="4073952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7030A0"/>
                </a:solidFill>
              </a:rPr>
              <a:t>xs</a:t>
            </a:r>
            <a:r>
              <a:rPr lang="en-US" altLang="ko-KR" dirty="0">
                <a:solidFill>
                  <a:srgbClr val="7030A0"/>
                </a:solidFill>
              </a:rPr>
              <a:t>[ : ,T-1, : ]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776144" y="3292758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857866" y="3314305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LSTM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990156" y="3292758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4071878" y="3314305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LSTM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5241437" y="3292758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23159" y="3314305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LSTM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8568962" y="3292758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8650684" y="3314305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LSTM</a:t>
            </a:r>
          </a:p>
        </p:txBody>
      </p:sp>
      <p:cxnSp>
        <p:nvCxnSpPr>
          <p:cNvPr id="75" name="직선 화살표 연결선 74"/>
          <p:cNvCxnSpPr/>
          <p:nvPr/>
        </p:nvCxnSpPr>
        <p:spPr>
          <a:xfrm>
            <a:off x="1936865" y="3478308"/>
            <a:ext cx="789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3672091" y="3478308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4935395" y="3478308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>
            <a:off x="6160235" y="3478308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8269032" y="3478308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6894564" y="3231984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. . . . . .</a:t>
            </a:r>
          </a:p>
        </p:txBody>
      </p:sp>
      <p:cxnSp>
        <p:nvCxnSpPr>
          <p:cNvPr id="83" name="직선 화살표 연결선 82"/>
          <p:cNvCxnSpPr/>
          <p:nvPr/>
        </p:nvCxnSpPr>
        <p:spPr>
          <a:xfrm>
            <a:off x="9486373" y="3478308"/>
            <a:ext cx="789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rot="10800000">
            <a:off x="3294057" y="3753326"/>
            <a:ext cx="0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 rot="10800000">
            <a:off x="4500419" y="3753326"/>
            <a:ext cx="0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 rot="10800000">
            <a:off x="5695606" y="3753326"/>
            <a:ext cx="0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rot="10800000">
            <a:off x="9022637" y="3753326"/>
            <a:ext cx="0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rot="10800000">
            <a:off x="3795175" y="2996172"/>
            <a:ext cx="0" cy="482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 rot="10800000">
            <a:off x="5020036" y="2996172"/>
            <a:ext cx="0" cy="482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/>
          <p:nvPr/>
        </p:nvCxnSpPr>
        <p:spPr>
          <a:xfrm rot="10800000">
            <a:off x="6250277" y="2996172"/>
            <a:ext cx="0" cy="482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 rot="10800000">
            <a:off x="9660626" y="2996172"/>
            <a:ext cx="0" cy="482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3233343" y="1526829"/>
            <a:ext cx="6908802" cy="1429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1184775" y="2086678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hs</a:t>
            </a:r>
            <a:r>
              <a:rPr lang="en-US" altLang="ko-KR" dirty="0"/>
              <a:t> =</a:t>
            </a:r>
            <a:endParaRPr lang="ko-KR" altLang="en-US" dirty="0"/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097875" y="1526828"/>
            <a:ext cx="0" cy="1429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1873599" y="2111641"/>
            <a:ext cx="124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batch_size</a:t>
            </a:r>
            <a:endParaRPr lang="ko-KR" altLang="en-US" dirty="0"/>
          </a:p>
        </p:txBody>
      </p:sp>
      <p:cxnSp>
        <p:nvCxnSpPr>
          <p:cNvPr id="114" name="직선 화살표 연결선 113"/>
          <p:cNvCxnSpPr/>
          <p:nvPr/>
        </p:nvCxnSpPr>
        <p:spPr>
          <a:xfrm>
            <a:off x="3220420" y="1466993"/>
            <a:ext cx="69088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/>
          <p:cNvSpPr/>
          <p:nvPr/>
        </p:nvSpPr>
        <p:spPr>
          <a:xfrm>
            <a:off x="6230935" y="1127292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time_size</a:t>
            </a:r>
            <a:endParaRPr lang="ko-KR" altLang="en-US" dirty="0"/>
          </a:p>
        </p:txBody>
      </p:sp>
      <p:cxnSp>
        <p:nvCxnSpPr>
          <p:cNvPr id="119" name="직선 화살표 연결선 118"/>
          <p:cNvCxnSpPr/>
          <p:nvPr/>
        </p:nvCxnSpPr>
        <p:spPr>
          <a:xfrm>
            <a:off x="3213689" y="1375111"/>
            <a:ext cx="90806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2959418" y="1031298"/>
            <a:ext cx="1393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hidden_size</a:t>
            </a:r>
            <a:endParaRPr lang="ko-KR" altLang="en-US" dirty="0"/>
          </a:p>
        </p:txBody>
      </p:sp>
      <p:sp>
        <p:nvSpPr>
          <p:cNvPr id="125" name="직사각형 124"/>
          <p:cNvSpPr/>
          <p:nvPr/>
        </p:nvSpPr>
        <p:spPr>
          <a:xfrm>
            <a:off x="3317668" y="153529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3317668" y="183585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3720765" y="1876456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4457888" y="153529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4457888" y="183585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4860985" y="1876456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5807899" y="153529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5807899" y="183585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6210996" y="1876456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9061486" y="153529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9061486" y="183585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136" name="직사각형 135"/>
          <p:cNvSpPr/>
          <p:nvPr/>
        </p:nvSpPr>
        <p:spPr>
          <a:xfrm>
            <a:off x="9464583" y="1876456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137" name="직사각형 136"/>
          <p:cNvSpPr/>
          <p:nvPr/>
        </p:nvSpPr>
        <p:spPr>
          <a:xfrm>
            <a:off x="7478193" y="202051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. . . . . .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3322368" y="2652062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4462588" y="2652062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5812599" y="2652062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9066186" y="2652062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cxnSp>
        <p:nvCxnSpPr>
          <p:cNvPr id="92" name="직선 화살표 연결선 91"/>
          <p:cNvCxnSpPr/>
          <p:nvPr/>
        </p:nvCxnSpPr>
        <p:spPr>
          <a:xfrm>
            <a:off x="1936865" y="3565149"/>
            <a:ext cx="789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3672091" y="3565149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4935395" y="3565149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6160235" y="3565149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>
            <a:off x="9486373" y="3565149"/>
            <a:ext cx="789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8269032" y="3560786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7818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726267" y="4858679"/>
            <a:ext cx="6908802" cy="1429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Time LSTM </a:t>
            </a:r>
            <a:r>
              <a:rPr lang="ko-KR" altLang="en-US" dirty="0" err="1"/>
              <a:t>역전파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77699" y="5418528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dxs</a:t>
            </a:r>
            <a:r>
              <a:rPr lang="en-US" altLang="ko-KR" dirty="0"/>
              <a:t> =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590799" y="4858678"/>
            <a:ext cx="0" cy="1429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366523" y="5443491"/>
            <a:ext cx="124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batch_size</a:t>
            </a:r>
            <a:endParaRPr lang="ko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726267" y="6341891"/>
            <a:ext cx="69088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823038" y="6329254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time_size</a:t>
            </a:r>
            <a:endParaRPr lang="ko-KR" altLang="en-US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2726267" y="6421960"/>
            <a:ext cx="94582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543232" y="6479791"/>
            <a:ext cx="1536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wordvec_size</a:t>
            </a:r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2810592" y="486714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2810592" y="516770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828244" y="598757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213689" y="5208306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950812" y="486714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3950812" y="516770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968464" y="598757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4353909" y="5208306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300823" y="486714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300823" y="516770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318475" y="598757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703920" y="5208306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8554410" y="486714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8554410" y="516770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8572062" y="5987575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8957507" y="5208306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6971117" y="5352367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. . . . . .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2776144" y="3982713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857866" y="4004260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LSTM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3990156" y="3982713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4071878" y="4004260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LSTM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5241437" y="3982713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23159" y="4004260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LSTM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8568962" y="3982713"/>
            <a:ext cx="879939" cy="407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8650684" y="4004260"/>
            <a:ext cx="755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LSTM</a:t>
            </a:r>
          </a:p>
        </p:txBody>
      </p:sp>
      <p:cxnSp>
        <p:nvCxnSpPr>
          <p:cNvPr id="76" name="직선 화살표 연결선 75"/>
          <p:cNvCxnSpPr/>
          <p:nvPr/>
        </p:nvCxnSpPr>
        <p:spPr>
          <a:xfrm rot="10800000">
            <a:off x="3672091" y="4168263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 rot="10800000">
            <a:off x="4935395" y="4168263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rot="10800000">
            <a:off x="6160235" y="4168263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 rot="10800000">
            <a:off x="8269032" y="4168263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6894564" y="3921939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. . . . . .</a:t>
            </a:r>
          </a:p>
        </p:txBody>
      </p:sp>
      <p:cxnSp>
        <p:nvCxnSpPr>
          <p:cNvPr id="83" name="직선 화살표 연결선 82"/>
          <p:cNvCxnSpPr/>
          <p:nvPr/>
        </p:nvCxnSpPr>
        <p:spPr>
          <a:xfrm flipH="1">
            <a:off x="9486373" y="4168263"/>
            <a:ext cx="174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>
            <a:off x="3294057" y="4443281"/>
            <a:ext cx="0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>
            <a:off x="4500419" y="4443281"/>
            <a:ext cx="0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>
            <a:off x="5695606" y="4443281"/>
            <a:ext cx="0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>
            <a:off x="9022637" y="4443281"/>
            <a:ext cx="0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>
            <a:off x="3795175" y="3686127"/>
            <a:ext cx="0" cy="482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>
            <a:off x="5020036" y="3686127"/>
            <a:ext cx="0" cy="482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/>
          <p:nvPr/>
        </p:nvCxnSpPr>
        <p:spPr>
          <a:xfrm>
            <a:off x="6250277" y="3686127"/>
            <a:ext cx="0" cy="482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3233343" y="2216784"/>
            <a:ext cx="6908802" cy="14299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/>
          <p:cNvSpPr/>
          <p:nvPr/>
        </p:nvSpPr>
        <p:spPr>
          <a:xfrm>
            <a:off x="1184775" y="2776633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dhs</a:t>
            </a:r>
            <a:r>
              <a:rPr lang="en-US" altLang="ko-KR" dirty="0"/>
              <a:t> =</a:t>
            </a:r>
            <a:endParaRPr lang="ko-KR" altLang="en-US" dirty="0"/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3097875" y="2216783"/>
            <a:ext cx="0" cy="1429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1873599" y="2801596"/>
            <a:ext cx="1242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batch_size</a:t>
            </a:r>
            <a:endParaRPr lang="ko-KR" altLang="en-US" dirty="0"/>
          </a:p>
        </p:txBody>
      </p:sp>
      <p:cxnSp>
        <p:nvCxnSpPr>
          <p:cNvPr id="114" name="직선 화살표 연결선 113"/>
          <p:cNvCxnSpPr/>
          <p:nvPr/>
        </p:nvCxnSpPr>
        <p:spPr>
          <a:xfrm>
            <a:off x="3220420" y="2156948"/>
            <a:ext cx="690880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/>
          <p:cNvSpPr/>
          <p:nvPr/>
        </p:nvSpPr>
        <p:spPr>
          <a:xfrm>
            <a:off x="6230935" y="1817247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time_size</a:t>
            </a:r>
            <a:endParaRPr lang="ko-KR" altLang="en-US" dirty="0"/>
          </a:p>
        </p:txBody>
      </p:sp>
      <p:cxnSp>
        <p:nvCxnSpPr>
          <p:cNvPr id="119" name="직선 화살표 연결선 118"/>
          <p:cNvCxnSpPr/>
          <p:nvPr/>
        </p:nvCxnSpPr>
        <p:spPr>
          <a:xfrm>
            <a:off x="3213689" y="2065066"/>
            <a:ext cx="90806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2959418" y="1721253"/>
            <a:ext cx="1393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hidden_size</a:t>
            </a:r>
            <a:endParaRPr lang="ko-KR" altLang="en-US" dirty="0"/>
          </a:p>
        </p:txBody>
      </p:sp>
      <p:sp>
        <p:nvSpPr>
          <p:cNvPr id="125" name="직사각형 124"/>
          <p:cNvSpPr/>
          <p:nvPr/>
        </p:nvSpPr>
        <p:spPr>
          <a:xfrm>
            <a:off x="3317668" y="222525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26" name="직사각형 125"/>
          <p:cNvSpPr/>
          <p:nvPr/>
        </p:nvSpPr>
        <p:spPr>
          <a:xfrm>
            <a:off x="3317668" y="252580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27" name="직사각형 126"/>
          <p:cNvSpPr/>
          <p:nvPr/>
        </p:nvSpPr>
        <p:spPr>
          <a:xfrm>
            <a:off x="3720765" y="2566411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4457888" y="222525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4457888" y="252580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4860985" y="2566411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31" name="직사각형 130"/>
          <p:cNvSpPr/>
          <p:nvPr/>
        </p:nvSpPr>
        <p:spPr>
          <a:xfrm>
            <a:off x="5807899" y="222525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5807899" y="252580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6210996" y="2566411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34" name="직사각형 133"/>
          <p:cNvSpPr/>
          <p:nvPr/>
        </p:nvSpPr>
        <p:spPr>
          <a:xfrm>
            <a:off x="9061486" y="2225251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9061486" y="2525806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136" name="직사각형 135"/>
          <p:cNvSpPr/>
          <p:nvPr/>
        </p:nvSpPr>
        <p:spPr>
          <a:xfrm>
            <a:off x="9464583" y="2566411"/>
            <a:ext cx="1960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  <a:p>
            <a:r>
              <a:rPr lang="en-US" altLang="ko-KR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137" name="직사각형 136"/>
          <p:cNvSpPr/>
          <p:nvPr/>
        </p:nvSpPr>
        <p:spPr>
          <a:xfrm>
            <a:off x="7478193" y="2710472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. . . . . .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3322368" y="3342017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********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4462588" y="3342017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********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5812599" y="3342017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********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9066186" y="3342017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030A0"/>
                </a:solidFill>
              </a:rPr>
              <a:t>********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3024600" y="1270800"/>
            <a:ext cx="5984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동일한 가중치 행렬에서 구한 </a:t>
            </a:r>
            <a:r>
              <a:rPr lang="ko-KR" altLang="en-US" dirty="0" err="1"/>
              <a:t>그레디언트를</a:t>
            </a:r>
            <a:r>
              <a:rPr lang="ko-KR" altLang="en-US" dirty="0"/>
              <a:t> 모두 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78" name="직선 화살표 연결선 77"/>
          <p:cNvCxnSpPr/>
          <p:nvPr/>
        </p:nvCxnSpPr>
        <p:spPr>
          <a:xfrm rot="10800000">
            <a:off x="3672091" y="4237392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rot="10800000">
            <a:off x="4935395" y="4237392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 rot="10800000">
            <a:off x="6160235" y="4237392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 rot="10800000">
            <a:off x="8269032" y="4237392"/>
            <a:ext cx="2787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9660627" y="3711349"/>
            <a:ext cx="0" cy="462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5210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/>
              <a:t>RNNLM </a:t>
            </a:r>
            <a:r>
              <a:rPr lang="ko-KR" altLang="en-US" sz="4000" dirty="0"/>
              <a:t>개선 </a:t>
            </a:r>
            <a:r>
              <a:rPr lang="en-US" altLang="ko-KR" sz="4000" dirty="0"/>
              <a:t>: LSTM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314360" y="1236658"/>
            <a:ext cx="3825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RNN</a:t>
            </a:r>
            <a:r>
              <a:rPr lang="ko-KR" altLang="en-US" dirty="0"/>
              <a:t>층을 </a:t>
            </a:r>
            <a:r>
              <a:rPr lang="en-US" altLang="ko-KR" dirty="0"/>
              <a:t>LSTM</a:t>
            </a:r>
            <a:r>
              <a:rPr lang="ko-KR" altLang="en-US" dirty="0"/>
              <a:t>층으로 교체</a:t>
            </a:r>
            <a:endParaRPr lang="en-US" altLang="ko-KR" dirty="0"/>
          </a:p>
          <a:p>
            <a:r>
              <a:rPr lang="en-US" altLang="ko-KR" dirty="0"/>
              <a:t>PTB </a:t>
            </a:r>
            <a:r>
              <a:rPr lang="ko-KR" altLang="en-US" dirty="0" err="1"/>
              <a:t>데이터셋</a:t>
            </a:r>
            <a:r>
              <a:rPr lang="ko-KR" altLang="en-US" dirty="0"/>
              <a:t> </a:t>
            </a:r>
            <a:r>
              <a:rPr lang="en-US" altLang="ko-KR" dirty="0"/>
              <a:t>perplexity ≒ 136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360" y="2075290"/>
            <a:ext cx="4114022" cy="431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430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/>
              <a:t>RNNLM </a:t>
            </a:r>
            <a:r>
              <a:rPr lang="ko-KR" altLang="en-US" sz="4000" dirty="0"/>
              <a:t>개선 </a:t>
            </a:r>
            <a:r>
              <a:rPr lang="en-US" altLang="ko-KR" sz="4000" dirty="0"/>
              <a:t>: multi-layer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3973215" y="1367522"/>
            <a:ext cx="3906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LSTM</a:t>
            </a:r>
            <a:r>
              <a:rPr lang="ko-KR" altLang="en-US" dirty="0"/>
              <a:t>층을 </a:t>
            </a:r>
            <a:r>
              <a:rPr lang="en-US" altLang="ko-KR" dirty="0"/>
              <a:t>2</a:t>
            </a:r>
            <a:r>
              <a:rPr lang="ko-KR" altLang="en-US" dirty="0"/>
              <a:t>개 쌓음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구글 번역에는 </a:t>
            </a:r>
            <a:r>
              <a:rPr lang="en-US" altLang="ko-KR" dirty="0"/>
              <a:t>LSTM</a:t>
            </a:r>
            <a:r>
              <a:rPr lang="ko-KR" altLang="en-US" dirty="0"/>
              <a:t>층이 </a:t>
            </a:r>
            <a:r>
              <a:rPr lang="en-US" altLang="ko-KR" dirty="0"/>
              <a:t>8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967" y="2263938"/>
            <a:ext cx="4675368" cy="436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91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/>
              <a:t>RNNLM </a:t>
            </a:r>
            <a:r>
              <a:rPr lang="ko-KR" altLang="en-US" sz="4000" dirty="0"/>
              <a:t>개선 </a:t>
            </a:r>
            <a:r>
              <a:rPr lang="en-US" altLang="ko-KR" sz="4000" dirty="0"/>
              <a:t>: dropout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577819" y="1814913"/>
            <a:ext cx="4622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overfitting </a:t>
            </a:r>
            <a:r>
              <a:rPr lang="ko-KR" altLang="en-US" dirty="0"/>
              <a:t>방지를 위해 </a:t>
            </a:r>
            <a:r>
              <a:rPr lang="en-US" altLang="ko-KR" dirty="0"/>
              <a:t>dropout</a:t>
            </a:r>
            <a:r>
              <a:rPr lang="ko-KR" altLang="en-US" dirty="0"/>
              <a:t>층 삽입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시계열</a:t>
            </a:r>
            <a:r>
              <a:rPr lang="ko-KR" altLang="en-US" dirty="0"/>
              <a:t> 방향이 아니라 깊이 방향으로 삽입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3" y="3032117"/>
            <a:ext cx="4727465" cy="25414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177" y="1328684"/>
            <a:ext cx="6159984" cy="15970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606" y="2862468"/>
            <a:ext cx="4433956" cy="3736865"/>
          </a:xfrm>
          <a:prstGeom prst="rect">
            <a:avLst/>
          </a:prstGeom>
        </p:spPr>
      </p:pic>
      <p:sp>
        <p:nvSpPr>
          <p:cNvPr id="9" name="&quot;없음&quot; 기호 8"/>
          <p:cNvSpPr/>
          <p:nvPr/>
        </p:nvSpPr>
        <p:spPr>
          <a:xfrm>
            <a:off x="8006963" y="1690687"/>
            <a:ext cx="889200" cy="873025"/>
          </a:xfrm>
          <a:prstGeom prst="noSmoking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0997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/>
              <a:t>RNNLM </a:t>
            </a:r>
            <a:r>
              <a:rPr lang="ko-KR" altLang="en-US" sz="4000" dirty="0"/>
              <a:t>개선 </a:t>
            </a:r>
            <a:r>
              <a:rPr lang="en-US" altLang="ko-KR" sz="4000" dirty="0"/>
              <a:t>: weight tying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243267" y="2818321"/>
            <a:ext cx="48527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Embedding</a:t>
            </a:r>
            <a:r>
              <a:rPr lang="ko-KR" altLang="en-US" dirty="0"/>
              <a:t>층과 </a:t>
            </a:r>
            <a:r>
              <a:rPr lang="en-US" altLang="ko-KR" dirty="0"/>
              <a:t>Affine</a:t>
            </a:r>
            <a:r>
              <a:rPr lang="ko-KR" altLang="en-US" dirty="0"/>
              <a:t>층의 가중치를 공유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word_vec_size</a:t>
            </a:r>
            <a:r>
              <a:rPr lang="en-US" altLang="ko-KR" dirty="0"/>
              <a:t>=</a:t>
            </a:r>
            <a:r>
              <a:rPr lang="en-US" altLang="ko-KR" dirty="0" err="1"/>
              <a:t>hidden_size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행과 열의 크기가 반대이므로 </a:t>
            </a:r>
            <a:r>
              <a:rPr lang="en-US" altLang="ko-KR" dirty="0"/>
              <a:t>transpose</a:t>
            </a:r>
          </a:p>
          <a:p>
            <a:endParaRPr lang="en-US" altLang="ko-KR" dirty="0"/>
          </a:p>
          <a:p>
            <a:r>
              <a:rPr lang="en-US" altLang="ko-KR" dirty="0"/>
              <a:t>PTB </a:t>
            </a:r>
            <a:r>
              <a:rPr lang="ko-KR" altLang="en-US" dirty="0" err="1"/>
              <a:t>데이터셋</a:t>
            </a:r>
            <a:r>
              <a:rPr lang="ko-KR" altLang="en-US" dirty="0"/>
              <a:t> </a:t>
            </a:r>
            <a:r>
              <a:rPr lang="en-US" altLang="ko-KR" dirty="0"/>
              <a:t>perplexity≒76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104" y="1144989"/>
            <a:ext cx="2359764" cy="55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237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8FC2F-12AB-3E11-3D23-E07404FE1357}"/>
              </a:ext>
            </a:extLst>
          </p:cNvPr>
          <p:cNvSpPr txBox="1"/>
          <p:nvPr/>
        </p:nvSpPr>
        <p:spPr>
          <a:xfrm>
            <a:off x="996593" y="760288"/>
            <a:ext cx="1423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800" dirty="0"/>
              <a:t>GRU</a:t>
            </a:r>
            <a:endParaRPr kumimoji="1"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C21A4-B119-2412-130B-07C570C9C759}"/>
              </a:ext>
            </a:extLst>
          </p:cNvPr>
          <p:cNvSpPr txBox="1"/>
          <p:nvPr/>
        </p:nvSpPr>
        <p:spPr>
          <a:xfrm>
            <a:off x="841679" y="5671334"/>
            <a:ext cx="3157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i="1" dirty="0">
                <a:solidFill>
                  <a:schemeClr val="accent5">
                    <a:lumMod val="75000"/>
                  </a:schemeClr>
                </a:solidFill>
              </a:rPr>
              <a:t>출처 </a:t>
            </a:r>
            <a:r>
              <a:rPr kumimoji="1" lang="en-US" altLang="ko-KR" sz="1400" i="1" dirty="0">
                <a:solidFill>
                  <a:schemeClr val="accent5">
                    <a:lumMod val="75000"/>
                  </a:schemeClr>
                </a:solidFill>
              </a:rPr>
              <a:t>:</a:t>
            </a:r>
            <a:r>
              <a:rPr kumimoji="1" lang="ko-KR" altLang="en-US" sz="1400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kumimoji="1" lang="es-419" altLang="ko-KR" sz="1400" i="1" dirty="0">
                <a:solidFill>
                  <a:schemeClr val="accent5">
                    <a:lumMod val="75000"/>
                  </a:schemeClr>
                </a:solidFill>
              </a:rPr>
              <a:t>https://huidea.tistory.com/237</a:t>
            </a:r>
            <a:endParaRPr kumimoji="1" lang="ko-KR" alt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7255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8A109D-C31D-5CBC-C3EB-ED93D39FA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49" y="934411"/>
            <a:ext cx="8304692" cy="392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C69AC6-D1A8-3BD0-2630-057858BB8C1C}"/>
              </a:ext>
            </a:extLst>
          </p:cNvPr>
          <p:cNvSpPr txBox="1"/>
          <p:nvPr/>
        </p:nvSpPr>
        <p:spPr>
          <a:xfrm>
            <a:off x="688368" y="460964"/>
            <a:ext cx="11272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5">
                    <a:lumMod val="75000"/>
                  </a:schemeClr>
                </a:solidFill>
              </a:rPr>
              <a:t>LSTM</a:t>
            </a:r>
            <a:endParaRPr kumimoji="1" lang="ko-KR" altLang="en-US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4EDB32-4C69-BA6B-2242-EE855530F0BA}"/>
              </a:ext>
            </a:extLst>
          </p:cNvPr>
          <p:cNvSpPr txBox="1"/>
          <p:nvPr/>
        </p:nvSpPr>
        <p:spPr>
          <a:xfrm>
            <a:off x="5979556" y="4150756"/>
            <a:ext cx="582563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LSTM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셀에서는 상태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(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state)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가 두 개의 벡터 ​와 ​로 나누어</a:t>
            </a:r>
            <a:r>
              <a:rPr lang="ko-KR" altLang="en-US" dirty="0">
                <a:solidFill>
                  <a:srgbClr val="555555"/>
                </a:solidFill>
                <a:latin typeface="AppleSDGothicNeo" panose="02000300000000000000" pitchFamily="2" charset="-127"/>
                <a:ea typeface="AppleSDGothicNeo" panose="02000300000000000000" pitchFamily="2" charset="-127"/>
              </a:rPr>
              <a:t> 진다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 </a:t>
            </a:r>
          </a:p>
          <a:p>
            <a:pPr algn="l" latinLnBrk="1"/>
            <a:endParaRPr lang="en-US" altLang="ko-KR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algn="l" latinLnBrk="1"/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ht ​</a:t>
            </a:r>
            <a:r>
              <a:rPr lang="en-US" altLang="ko-KR" dirty="0">
                <a:solidFill>
                  <a:srgbClr val="555555"/>
                </a:solidFill>
                <a:latin typeface="AppleSDGothicNeo" panose="02000300000000000000" pitchFamily="2" charset="-127"/>
                <a:ea typeface="AppleSDGothicNeo" panose="02000300000000000000" pitchFamily="2" charset="-127"/>
              </a:rPr>
              <a:t>: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단기 상태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(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short-term state), ​</a:t>
            </a:r>
          </a:p>
          <a:p>
            <a:pPr algn="l" latinLnBrk="1"/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Ct</a:t>
            </a:r>
            <a:r>
              <a:rPr lang="ko-KR" altLang="en-US" dirty="0">
                <a:solidFill>
                  <a:srgbClr val="555555"/>
                </a:solidFill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n-US" altLang="ko-KR" dirty="0">
                <a:solidFill>
                  <a:srgbClr val="555555"/>
                </a:solidFill>
                <a:latin typeface="AppleSDGothicNeo" panose="02000300000000000000" pitchFamily="2" charset="-127"/>
                <a:ea typeface="AppleSDGothicNeo" panose="02000300000000000000" pitchFamily="2" charset="-127"/>
              </a:rPr>
              <a:t>: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장기 상태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(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long-term state)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algn="l" latinLnBrk="1"/>
            <a:endParaRPr lang="es-419" altLang="ko-KR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algn="l" latinLnBrk="1"/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input gate 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이번 입력을 얼마나 반영할지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 </a:t>
            </a:r>
          </a:p>
          <a:p>
            <a:pPr algn="l" latinLnBrk="1"/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output gate 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이번 정보를 얼마나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내보낼지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 </a:t>
            </a:r>
          </a:p>
          <a:p>
            <a:pPr algn="l" latinLnBrk="1"/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forget gate 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과거 정보를 얼마나 까먹을지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 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2119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CBOW </a:t>
            </a:r>
            <a:r>
              <a:rPr lang="ko-KR" altLang="en-US" dirty="0"/>
              <a:t>모델에 의한 </a:t>
            </a:r>
            <a:r>
              <a:rPr lang="ko-KR" altLang="en-US" dirty="0" err="1"/>
              <a:t>분산표현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42505" y="1593318"/>
            <a:ext cx="929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단어의 </a:t>
            </a:r>
            <a:r>
              <a:rPr lang="en-US" altLang="ko-KR" dirty="0"/>
              <a:t>distributive representation</a:t>
            </a:r>
            <a:r>
              <a:rPr lang="ko-KR" altLang="en-US" dirty="0"/>
              <a:t>은 </a:t>
            </a:r>
            <a:r>
              <a:rPr lang="ko-KR" altLang="en-US" dirty="0" err="1"/>
              <a:t>원핫</a:t>
            </a:r>
            <a:r>
              <a:rPr lang="ko-KR" altLang="en-US" dirty="0"/>
              <a:t> 벡터를 입력 가중치 행렬로 변환한 벡터이다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입력 가중치 행렬의 각 행에 해당한다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18212"/>
            <a:ext cx="5388033" cy="20510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048" y="2605174"/>
            <a:ext cx="4575031" cy="31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8223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0D43CD1-EE1E-F76C-2F3A-351FF51C5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25" y="1596436"/>
            <a:ext cx="45466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36FB21-DE6B-5DA3-AD57-C1B9DB10C854}"/>
              </a:ext>
            </a:extLst>
          </p:cNvPr>
          <p:cNvSpPr txBox="1"/>
          <p:nvPr/>
        </p:nvSpPr>
        <p:spPr>
          <a:xfrm>
            <a:off x="688368" y="460964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solidFill>
                  <a:schemeClr val="accent5">
                    <a:lumMod val="75000"/>
                  </a:schemeClr>
                </a:solidFill>
              </a:rPr>
              <a:t>GRU</a:t>
            </a:r>
            <a:endParaRPr kumimoji="1" lang="ko-KR" altLang="en-US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89B98-1A58-45E1-D012-664A20BD7D26}"/>
              </a:ext>
            </a:extLst>
          </p:cNvPr>
          <p:cNvSpPr txBox="1"/>
          <p:nvPr/>
        </p:nvSpPr>
        <p:spPr>
          <a:xfrm>
            <a:off x="5319444" y="1857482"/>
            <a:ext cx="6711593" cy="3381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s-419" altLang="ko-KR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GRU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는 게이트가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, </a:t>
            </a:r>
            <a:r>
              <a:rPr lang="es-419" altLang="ko-KR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LSTM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개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s-419" altLang="ko-KR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GRU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는 내부 메모리 값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( </a:t>
            </a:r>
            <a:r>
              <a:rPr lang="es-419" altLang="ko-KR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ct )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이 외부에서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보게되는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s-419" altLang="ko-KR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hidden state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값과 </a:t>
            </a:r>
            <a:endParaRPr lang="en-US" altLang="ko-KR" b="0" i="0" dirty="0">
              <a:solidFill>
                <a:srgbClr val="666666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rgbClr val="666666"/>
                </a:solidFill>
                <a:latin typeface="AppleSDGothicNeo" panose="02000300000000000000" pitchFamily="2" charset="-127"/>
                <a:ea typeface="AppleSDGothicNeo" panose="02000300000000000000" pitchFamily="2" charset="-127"/>
              </a:rPr>
              <a:t>   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다르지 않음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 </a:t>
            </a:r>
            <a:r>
              <a:rPr lang="es-419" altLang="ko-KR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LSTM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에 있는 출력 게이트가 없다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 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입력 게이트와 까먹음 게이트가 업데이트 게이트 </a:t>
            </a:r>
            <a:r>
              <a:rPr lang="es-419" altLang="ko-KR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z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로 합쳐졌고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, </a:t>
            </a:r>
          </a:p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rgbClr val="666666"/>
                </a:solidFill>
                <a:latin typeface="AppleSDGothicNeo" panose="02000300000000000000" pitchFamily="2" charset="-127"/>
                <a:ea typeface="AppleSDGothicNeo" panose="02000300000000000000" pitchFamily="2" charset="-127"/>
              </a:rPr>
              <a:t>   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리셋 게이트 </a:t>
            </a:r>
            <a:r>
              <a:rPr lang="es-419" altLang="ko-KR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은 이전 </a:t>
            </a:r>
            <a:r>
              <a:rPr lang="es-419" altLang="ko-KR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hidden state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값에 바로 적용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따라서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, </a:t>
            </a:r>
            <a:r>
              <a:rPr lang="es-419" altLang="ko-KR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LSTM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의 까먹음 게이트의 역할이 </a:t>
            </a:r>
            <a:r>
              <a:rPr lang="es-419" altLang="ko-KR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r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과 </a:t>
            </a:r>
            <a:r>
              <a:rPr lang="es-419" altLang="ko-KR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z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둘 다에 나눠졌다고 </a:t>
            </a:r>
            <a:endParaRPr lang="en-US" altLang="ko-KR" b="0" i="0" dirty="0">
              <a:solidFill>
                <a:srgbClr val="666666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   생각할 수 있다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출력값을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계산할 때 추가적인 비선형 함수를 적용하지 않는다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18EB3C-FC97-D35F-5E7A-D49F772E3414}"/>
              </a:ext>
            </a:extLst>
          </p:cNvPr>
          <p:cNvSpPr txBox="1"/>
          <p:nvPr/>
        </p:nvSpPr>
        <p:spPr>
          <a:xfrm>
            <a:off x="688368" y="933057"/>
            <a:ext cx="28985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/>
              <a:t>LSTM</a:t>
            </a:r>
            <a:r>
              <a:rPr kumimoji="1" lang="ko-KR" altLang="en-US" sz="1600" dirty="0"/>
              <a:t> 의 구조를 간단히 한 것</a:t>
            </a:r>
          </a:p>
        </p:txBody>
      </p:sp>
    </p:spTree>
    <p:extLst>
      <p:ext uri="{BB962C8B-B14F-4D97-AF65-F5344CB8AC3E}">
        <p14:creationId xmlns:p14="http://schemas.microsoft.com/office/powerpoint/2010/main" val="41945955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3A07045-2153-C9B1-BA3F-AFF4D4ACB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" y="286327"/>
            <a:ext cx="6830291" cy="224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0616E7-D2F4-1AD3-D68D-DADE38983A95}"/>
              </a:ext>
            </a:extLst>
          </p:cNvPr>
          <p:cNvSpPr txBox="1"/>
          <p:nvPr/>
        </p:nvSpPr>
        <p:spPr>
          <a:xfrm>
            <a:off x="230313" y="2956307"/>
            <a:ext cx="57254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1) </a:t>
            </a:r>
            <a:r>
              <a:rPr lang="es-419" altLang="ko-KR" b="1" i="0" dirty="0">
                <a:solidFill>
                  <a:srgbClr val="555555"/>
                </a:solidFill>
                <a:effectLst/>
                <a:highlight>
                  <a:srgbClr val="99CEFA"/>
                </a:highlight>
                <a:latin typeface="AppleSDGothicNeo" panose="02000300000000000000" pitchFamily="2" charset="-127"/>
                <a:ea typeface="AppleSDGothicNeo" panose="02000300000000000000" pitchFamily="2" charset="-127"/>
              </a:rPr>
              <a:t>Rt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 : reset gate 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지난 정보를 얼마나 버릴지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) </a:t>
            </a:r>
          </a:p>
          <a:p>
            <a:pPr algn="l" latinLnBrk="1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현재 시점의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입력값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(</a:t>
            </a:r>
            <a:r>
              <a:rPr lang="es-419" altLang="ko-KR" b="1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xt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가 입력되면 그 시점의 가중치 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Wr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와 내적 전 시점의 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hiddenstate </a:t>
            </a:r>
            <a:r>
              <a:rPr lang="es-419" altLang="ko-KR" b="1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ht-1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그시점의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가중치 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Ur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와 내적 마지막으로 두 계산이 더해져 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sigmoid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함수에 입력 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--&gt;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결과는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0~1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사이값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 </a:t>
            </a:r>
          </a:p>
          <a:p>
            <a:pPr algn="l" latinLnBrk="1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 </a:t>
            </a:r>
          </a:p>
          <a:p>
            <a:pPr algn="l" latinLnBrk="1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 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2)</a:t>
            </a:r>
            <a:r>
              <a:rPr lang="ko-KR" altLang="en-US" b="1" i="0" dirty="0">
                <a:solidFill>
                  <a:srgbClr val="555555"/>
                </a:solidFill>
                <a:effectLst/>
                <a:highlight>
                  <a:srgbClr val="C1BEF9"/>
                </a:highlight>
                <a:latin typeface="AppleSDGothicNeo" panose="02000300000000000000" pitchFamily="2" charset="-127"/>
                <a:ea typeface="AppleSDGothicNeo" panose="02000300000000000000" pitchFamily="2" charset="-127"/>
              </a:rPr>
              <a:t> </a:t>
            </a:r>
            <a:r>
              <a:rPr lang="es-419" altLang="ko-KR" b="1" i="0" dirty="0">
                <a:solidFill>
                  <a:srgbClr val="555555"/>
                </a:solidFill>
                <a:effectLst/>
                <a:highlight>
                  <a:srgbClr val="C1BEF9"/>
                </a:highlight>
                <a:latin typeface="AppleSDGothicNeo" panose="02000300000000000000" pitchFamily="2" charset="-127"/>
                <a:ea typeface="AppleSDGothicNeo" panose="02000300000000000000" pitchFamily="2" charset="-127"/>
              </a:rPr>
              <a:t>Zt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 : update gate  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이번 정보를 얼마나 반영할지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) </a:t>
            </a:r>
          </a:p>
          <a:p>
            <a:pPr algn="l" latinLnBrk="1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현재 시점의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입력값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(</a:t>
            </a:r>
            <a:r>
              <a:rPr lang="es-419" altLang="ko-KR" b="1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xt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가 입력되면 그 시점의 가중치 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Wz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와 내적 전 시점의 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hiddenstate </a:t>
            </a:r>
            <a:r>
              <a:rPr lang="es-419" altLang="ko-KR" b="1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ht-1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그시점의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가중치 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Uz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와 내적 마지막으로 두 계산이 더해져 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sigmoid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함수에 입력 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 panose="02000300000000000000" pitchFamily="2" charset="-127"/>
              <a:ea typeface="AppleSDGothicNeo" panose="02000300000000000000" pitchFamily="2" charset="-127"/>
            </a:endParaRP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--&gt;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결과는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0~1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사이값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6CB55-4216-AFBE-0954-80B6DA0DC3F5}"/>
              </a:ext>
            </a:extLst>
          </p:cNvPr>
          <p:cNvSpPr txBox="1"/>
          <p:nvPr/>
        </p:nvSpPr>
        <p:spPr>
          <a:xfrm>
            <a:off x="6236259" y="2601355"/>
            <a:ext cx="57254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/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3) ~h 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현재 시점에 과거의 메모리를 얼마나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사용할거냐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 </a:t>
            </a:r>
          </a:p>
          <a:p>
            <a:pPr algn="l" latinLnBrk="1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현재 시점의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입력값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(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xt)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가 입력되면 그 시점의 가중치 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Wh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와 내적 전 시점의 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hiddenstate ht-1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그시점의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가중치 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Uh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와 내적하고 </a:t>
            </a:r>
            <a:r>
              <a:rPr lang="es-419" altLang="ko-KR" b="1" i="0" dirty="0">
                <a:solidFill>
                  <a:srgbClr val="555555"/>
                </a:solidFill>
                <a:effectLst/>
                <a:highlight>
                  <a:srgbClr val="99CEFA"/>
                </a:highlight>
                <a:latin typeface="AppleSDGothicNeo" panose="02000300000000000000" pitchFamily="2" charset="-127"/>
                <a:ea typeface="AppleSDGothicNeo" panose="02000300000000000000" pitchFamily="2" charset="-127"/>
              </a:rPr>
              <a:t>Rt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지난 정보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버림값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와 성분 곱 마지막으로 두 계산이 더해져 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tanh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함수에 입력</a:t>
            </a:r>
          </a:p>
          <a:p>
            <a:pPr algn="l" latinLnBrk="1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--&gt;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결국 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Rt, Zt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각각 현시점 인풋 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Xt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와 이전시점 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hidden state ht-1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을 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weight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곱한뒤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sigmoid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통과 시키는 구조 다른 점은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연산되는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weight matrix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값이 다르다는 것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. 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 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4) 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h 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최종 메모리 정보 </a:t>
            </a:r>
          </a:p>
          <a:p>
            <a:pPr algn="l" latinLnBrk="1"/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update gate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출력값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 </a:t>
            </a:r>
            <a:r>
              <a:rPr lang="es-419" altLang="ko-KR" b="1" i="0" dirty="0">
                <a:solidFill>
                  <a:srgbClr val="555555"/>
                </a:solidFill>
                <a:effectLst/>
                <a:highlight>
                  <a:srgbClr val="C1BEF9"/>
                </a:highlight>
                <a:latin typeface="AppleSDGothicNeo" panose="02000300000000000000" pitchFamily="2" charset="-127"/>
                <a:ea typeface="AppleSDGothicNeo" panose="02000300000000000000" pitchFamily="2" charset="-127"/>
              </a:rPr>
              <a:t>Zt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 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이전정보 얼마나 반영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)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와 이전시점 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hidden state  ht-1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 성분 곱 </a:t>
            </a:r>
          </a:p>
          <a:p>
            <a:pPr algn="l" latinLnBrk="1"/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update gate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에서 버리는 값인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1-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Zt 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이전정보 얼마나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안반영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)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와 현재시점 </a:t>
            </a:r>
            <a:r>
              <a:rPr lang="es-419" altLang="ko-KR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hidden state ht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 panose="02000300000000000000" pitchFamily="2" charset="-127"/>
                <a:ea typeface="AppleSDGothicNeo" panose="02000300000000000000" pitchFamily="2" charset="-127"/>
              </a:rPr>
              <a:t>을 성분 곱 </a:t>
            </a:r>
          </a:p>
        </p:txBody>
      </p:sp>
    </p:spTree>
    <p:extLst>
      <p:ext uri="{BB962C8B-B14F-4D97-AF65-F5344CB8AC3E}">
        <p14:creationId xmlns:p14="http://schemas.microsoft.com/office/powerpoint/2010/main" val="3429426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CBOW </a:t>
            </a:r>
            <a:r>
              <a:rPr lang="ko-KR" altLang="en-US" dirty="0"/>
              <a:t>모델에 의한 </a:t>
            </a:r>
            <a:r>
              <a:rPr lang="ko-KR" altLang="en-US" dirty="0" err="1"/>
              <a:t>분산표현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89351" y="2030042"/>
            <a:ext cx="5032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말뭉치</a:t>
            </a:r>
            <a:r>
              <a:rPr lang="en-US" altLang="ko-KR" dirty="0"/>
              <a:t> = You say goodbye and I say hello.</a:t>
            </a:r>
          </a:p>
          <a:p>
            <a:endParaRPr lang="en-US" altLang="ko-KR" dirty="0"/>
          </a:p>
          <a:p>
            <a:r>
              <a:rPr lang="ko-KR" altLang="en-US" dirty="0"/>
              <a:t>윈도우 크기</a:t>
            </a:r>
            <a:r>
              <a:rPr lang="en-US" altLang="ko-KR" dirty="0"/>
              <a:t>=1, </a:t>
            </a:r>
            <a:r>
              <a:rPr lang="ko-KR" altLang="en-US" dirty="0"/>
              <a:t>벡터 크기</a:t>
            </a:r>
            <a:r>
              <a:rPr lang="en-US" altLang="ko-KR" dirty="0"/>
              <a:t>=5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715" y="3235642"/>
            <a:ext cx="3829050" cy="2581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029" y="4051848"/>
            <a:ext cx="34194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53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11730</TotalTime>
  <Words>3756</Words>
  <Application>Microsoft Macintosh PowerPoint</Application>
  <PresentationFormat>와이드스크린</PresentationFormat>
  <Paragraphs>1119</Paragraphs>
  <Slides>81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6" baseType="lpstr">
      <vt:lpstr>맑은 고딕</vt:lpstr>
      <vt:lpstr>AppleSDGothicNeo</vt:lpstr>
      <vt:lpstr>Arial</vt:lpstr>
      <vt:lpstr>Cambria Math</vt:lpstr>
      <vt:lpstr>Office 테마</vt:lpstr>
      <vt:lpstr>Word2vec. RNN. LSTM. GRU.</vt:lpstr>
      <vt:lpstr>word2vec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RNN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퍼셉트론 – 인공신경망의 전단계</dc:title>
  <dc:creator>HAN</dc:creator>
  <cp:lastModifiedBy>MinJeong S</cp:lastModifiedBy>
  <cp:revision>823</cp:revision>
  <dcterms:created xsi:type="dcterms:W3CDTF">2018-05-14T23:08:50Z</dcterms:created>
  <dcterms:modified xsi:type="dcterms:W3CDTF">2024-08-13T21:49:32Z</dcterms:modified>
</cp:coreProperties>
</file>